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F13F8B-FC84-460E-AC58-49749AFF3DB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7DF3C81-5A62-42F6-AE4F-2C8CAA80A6B4}">
      <dgm:prSet/>
      <dgm:spPr/>
      <dgm:t>
        <a:bodyPr/>
        <a:lstStyle/>
        <a:p>
          <a:r>
            <a:rPr lang="en-IN"/>
            <a:t>Lambda – The mean of the Poisson demand distribution</a:t>
          </a:r>
          <a:endParaRPr lang="en-US"/>
        </a:p>
      </dgm:t>
    </dgm:pt>
    <dgm:pt modelId="{A1513725-401C-4142-9561-11A22C2860C8}" type="parTrans" cxnId="{56F290DF-499A-4BCF-9160-AAE97922D2C6}">
      <dgm:prSet/>
      <dgm:spPr/>
      <dgm:t>
        <a:bodyPr/>
        <a:lstStyle/>
        <a:p>
          <a:endParaRPr lang="en-US"/>
        </a:p>
      </dgm:t>
    </dgm:pt>
    <dgm:pt modelId="{DD0F45DB-4D94-48CD-807F-93716962DD45}" type="sibTrans" cxnId="{56F290DF-499A-4BCF-9160-AAE97922D2C6}">
      <dgm:prSet/>
      <dgm:spPr/>
      <dgm:t>
        <a:bodyPr/>
        <a:lstStyle/>
        <a:p>
          <a:endParaRPr lang="en-US"/>
        </a:p>
      </dgm:t>
    </dgm:pt>
    <dgm:pt modelId="{A3EF56B2-A3BF-4395-A1A2-ED485290FC55}">
      <dgm:prSet/>
      <dgm:spPr/>
      <dgm:t>
        <a:bodyPr/>
        <a:lstStyle/>
        <a:p>
          <a:r>
            <a:rPr lang="en-IN"/>
            <a:t>M – The capacity of the warehouse or the maximum inventory allowed.</a:t>
          </a:r>
          <a:endParaRPr lang="en-US"/>
        </a:p>
      </dgm:t>
    </dgm:pt>
    <dgm:pt modelId="{0BB01085-3704-4BB1-BEE5-51B563FE6062}" type="parTrans" cxnId="{632B1AE5-2F14-4BCD-BAAC-25B4C1685C5A}">
      <dgm:prSet/>
      <dgm:spPr/>
      <dgm:t>
        <a:bodyPr/>
        <a:lstStyle/>
        <a:p>
          <a:endParaRPr lang="en-US"/>
        </a:p>
      </dgm:t>
    </dgm:pt>
    <dgm:pt modelId="{C7E0D390-61A4-4DF1-B51B-2F86FFB1DF03}" type="sibTrans" cxnId="{632B1AE5-2F14-4BCD-BAAC-25B4C1685C5A}">
      <dgm:prSet/>
      <dgm:spPr/>
      <dgm:t>
        <a:bodyPr/>
        <a:lstStyle/>
        <a:p>
          <a:endParaRPr lang="en-US"/>
        </a:p>
      </dgm:t>
    </dgm:pt>
    <dgm:pt modelId="{2EE06888-692B-455E-A949-5846D83466C0}">
      <dgm:prSet/>
      <dgm:spPr/>
      <dgm:t>
        <a:bodyPr/>
        <a:lstStyle/>
        <a:p>
          <a:r>
            <a:rPr lang="en-IN"/>
            <a:t>K – The fixed cost of placing an order.</a:t>
          </a:r>
          <a:endParaRPr lang="en-US"/>
        </a:p>
      </dgm:t>
    </dgm:pt>
    <dgm:pt modelId="{4FC0C10A-B687-4402-8735-E83E4D6CAE54}" type="parTrans" cxnId="{D569155E-2825-49B6-9779-EAF4E8724425}">
      <dgm:prSet/>
      <dgm:spPr/>
      <dgm:t>
        <a:bodyPr/>
        <a:lstStyle/>
        <a:p>
          <a:endParaRPr lang="en-US"/>
        </a:p>
      </dgm:t>
    </dgm:pt>
    <dgm:pt modelId="{E1D8C38D-2071-4D74-9FA1-B30CE2B504FB}" type="sibTrans" cxnId="{D569155E-2825-49B6-9779-EAF4E8724425}">
      <dgm:prSet/>
      <dgm:spPr/>
      <dgm:t>
        <a:bodyPr/>
        <a:lstStyle/>
        <a:p>
          <a:endParaRPr lang="en-US"/>
        </a:p>
      </dgm:t>
    </dgm:pt>
    <dgm:pt modelId="{44A64608-381B-4F5E-8312-A9C613118613}">
      <dgm:prSet/>
      <dgm:spPr/>
      <dgm:t>
        <a:bodyPr/>
        <a:lstStyle/>
        <a:p>
          <a:r>
            <a:rPr lang="en-IN"/>
            <a:t>alpha – The per unit ordering cost over and above the fixed cost.</a:t>
          </a:r>
          <a:endParaRPr lang="en-US"/>
        </a:p>
      </dgm:t>
    </dgm:pt>
    <dgm:pt modelId="{CF1F5A6F-1CFF-4ABE-9BB8-86C286736A6D}" type="parTrans" cxnId="{94E8ABF5-D562-4C70-9E68-BDCADD909C57}">
      <dgm:prSet/>
      <dgm:spPr/>
      <dgm:t>
        <a:bodyPr/>
        <a:lstStyle/>
        <a:p>
          <a:endParaRPr lang="en-US"/>
        </a:p>
      </dgm:t>
    </dgm:pt>
    <dgm:pt modelId="{959BD340-7544-437A-A209-F1AAF1B19F25}" type="sibTrans" cxnId="{94E8ABF5-D562-4C70-9E68-BDCADD909C57}">
      <dgm:prSet/>
      <dgm:spPr/>
      <dgm:t>
        <a:bodyPr/>
        <a:lstStyle/>
        <a:p>
          <a:endParaRPr lang="en-US"/>
        </a:p>
      </dgm:t>
    </dgm:pt>
    <dgm:pt modelId="{51FBCC68-C8E4-47C9-BE07-D5B310A0B9E9}">
      <dgm:prSet/>
      <dgm:spPr/>
      <dgm:t>
        <a:bodyPr/>
        <a:lstStyle/>
        <a:p>
          <a:r>
            <a:rPr lang="en-IN"/>
            <a:t>beta – The variable holding cost of each inventory unit per time period.</a:t>
          </a:r>
          <a:endParaRPr lang="en-US"/>
        </a:p>
      </dgm:t>
    </dgm:pt>
    <dgm:pt modelId="{B5EE4ECC-1392-42C9-949B-FADB711F3B6A}" type="parTrans" cxnId="{AFD7E1D6-66BA-42B3-9AC5-D89535C20493}">
      <dgm:prSet/>
      <dgm:spPr/>
      <dgm:t>
        <a:bodyPr/>
        <a:lstStyle/>
        <a:p>
          <a:endParaRPr lang="en-US"/>
        </a:p>
      </dgm:t>
    </dgm:pt>
    <dgm:pt modelId="{61DE2ACE-15BC-4826-BCB7-A7BB09D6B8CB}" type="sibTrans" cxnId="{AFD7E1D6-66BA-42B3-9AC5-D89535C20493}">
      <dgm:prSet/>
      <dgm:spPr/>
      <dgm:t>
        <a:bodyPr/>
        <a:lstStyle/>
        <a:p>
          <a:endParaRPr lang="en-US"/>
        </a:p>
      </dgm:t>
    </dgm:pt>
    <dgm:pt modelId="{37549AEA-588D-4E3C-8433-9D55171F8DBF}">
      <dgm:prSet/>
      <dgm:spPr/>
      <dgm:t>
        <a:bodyPr/>
        <a:lstStyle/>
        <a:p>
          <a:r>
            <a:rPr lang="en-IN"/>
            <a:t>gamma – The discounting factor used in the problem.</a:t>
          </a:r>
          <a:endParaRPr lang="en-US"/>
        </a:p>
      </dgm:t>
    </dgm:pt>
    <dgm:pt modelId="{63783916-616B-4D83-902A-EDDDC959641A}" type="parTrans" cxnId="{37EFA8BC-4054-463C-AD86-B8AB1DF009AF}">
      <dgm:prSet/>
      <dgm:spPr/>
      <dgm:t>
        <a:bodyPr/>
        <a:lstStyle/>
        <a:p>
          <a:endParaRPr lang="en-US"/>
        </a:p>
      </dgm:t>
    </dgm:pt>
    <dgm:pt modelId="{195EE553-C3DC-4A70-875F-1E3FA0B121C0}" type="sibTrans" cxnId="{37EFA8BC-4054-463C-AD86-B8AB1DF009AF}">
      <dgm:prSet/>
      <dgm:spPr/>
      <dgm:t>
        <a:bodyPr/>
        <a:lstStyle/>
        <a:p>
          <a:endParaRPr lang="en-US"/>
        </a:p>
      </dgm:t>
    </dgm:pt>
    <dgm:pt modelId="{B160C5BC-1C8A-4950-9EDC-F57F15E74715}">
      <dgm:prSet/>
      <dgm:spPr/>
      <dgm:t>
        <a:bodyPr/>
        <a:lstStyle/>
        <a:p>
          <a:r>
            <a:rPr lang="en-IN"/>
            <a:t>delta – The revenue realized per unit of sales.</a:t>
          </a:r>
          <a:endParaRPr lang="en-US"/>
        </a:p>
      </dgm:t>
    </dgm:pt>
    <dgm:pt modelId="{74283ACB-1503-498F-AB25-6FC62E2F32C7}" type="parTrans" cxnId="{DCF868F1-87BD-475B-AA06-19372D106022}">
      <dgm:prSet/>
      <dgm:spPr/>
      <dgm:t>
        <a:bodyPr/>
        <a:lstStyle/>
        <a:p>
          <a:endParaRPr lang="en-US"/>
        </a:p>
      </dgm:t>
    </dgm:pt>
    <dgm:pt modelId="{A6394A7F-9CE8-42A7-84C9-659D4D0071EA}" type="sibTrans" cxnId="{DCF868F1-87BD-475B-AA06-19372D106022}">
      <dgm:prSet/>
      <dgm:spPr/>
      <dgm:t>
        <a:bodyPr/>
        <a:lstStyle/>
        <a:p>
          <a:endParaRPr lang="en-US"/>
        </a:p>
      </dgm:t>
    </dgm:pt>
    <dgm:pt modelId="{55876EAD-C764-4D85-B754-9BDE59010068}" type="pres">
      <dgm:prSet presAssocID="{C1F13F8B-FC84-460E-AC58-49749AFF3DBE}" presName="vert0" presStyleCnt="0">
        <dgm:presLayoutVars>
          <dgm:dir/>
          <dgm:animOne val="branch"/>
          <dgm:animLvl val="lvl"/>
        </dgm:presLayoutVars>
      </dgm:prSet>
      <dgm:spPr/>
    </dgm:pt>
    <dgm:pt modelId="{1E8CD1B8-3EC7-4AA0-AD70-2D5FB85D3A7A}" type="pres">
      <dgm:prSet presAssocID="{F7DF3C81-5A62-42F6-AE4F-2C8CAA80A6B4}" presName="thickLine" presStyleLbl="alignNode1" presStyleIdx="0" presStyleCnt="7"/>
      <dgm:spPr/>
    </dgm:pt>
    <dgm:pt modelId="{0314D733-2218-43A9-9E00-EC3F36DB46A9}" type="pres">
      <dgm:prSet presAssocID="{F7DF3C81-5A62-42F6-AE4F-2C8CAA80A6B4}" presName="horz1" presStyleCnt="0"/>
      <dgm:spPr/>
    </dgm:pt>
    <dgm:pt modelId="{80CAEE7F-2DB3-44FA-9FE2-998DBF5E3320}" type="pres">
      <dgm:prSet presAssocID="{F7DF3C81-5A62-42F6-AE4F-2C8CAA80A6B4}" presName="tx1" presStyleLbl="revTx" presStyleIdx="0" presStyleCnt="7"/>
      <dgm:spPr/>
    </dgm:pt>
    <dgm:pt modelId="{9E14A763-AAFB-43C1-8F9D-D13606CC82C1}" type="pres">
      <dgm:prSet presAssocID="{F7DF3C81-5A62-42F6-AE4F-2C8CAA80A6B4}" presName="vert1" presStyleCnt="0"/>
      <dgm:spPr/>
    </dgm:pt>
    <dgm:pt modelId="{20C80E0D-F078-4BCC-BDCE-6966709B78E7}" type="pres">
      <dgm:prSet presAssocID="{A3EF56B2-A3BF-4395-A1A2-ED485290FC55}" presName="thickLine" presStyleLbl="alignNode1" presStyleIdx="1" presStyleCnt="7"/>
      <dgm:spPr/>
    </dgm:pt>
    <dgm:pt modelId="{BAF5E363-8CE0-459A-B506-EFC9174FA2E9}" type="pres">
      <dgm:prSet presAssocID="{A3EF56B2-A3BF-4395-A1A2-ED485290FC55}" presName="horz1" presStyleCnt="0"/>
      <dgm:spPr/>
    </dgm:pt>
    <dgm:pt modelId="{FB0F7206-7321-490E-ADFF-FEB88821F588}" type="pres">
      <dgm:prSet presAssocID="{A3EF56B2-A3BF-4395-A1A2-ED485290FC55}" presName="tx1" presStyleLbl="revTx" presStyleIdx="1" presStyleCnt="7"/>
      <dgm:spPr/>
    </dgm:pt>
    <dgm:pt modelId="{E0539222-B2C0-41AC-AE43-A1FD912FC228}" type="pres">
      <dgm:prSet presAssocID="{A3EF56B2-A3BF-4395-A1A2-ED485290FC55}" presName="vert1" presStyleCnt="0"/>
      <dgm:spPr/>
    </dgm:pt>
    <dgm:pt modelId="{8F192FB3-99C4-47B0-9CF9-C6C9A6817D86}" type="pres">
      <dgm:prSet presAssocID="{2EE06888-692B-455E-A949-5846D83466C0}" presName="thickLine" presStyleLbl="alignNode1" presStyleIdx="2" presStyleCnt="7"/>
      <dgm:spPr/>
    </dgm:pt>
    <dgm:pt modelId="{10B4CB83-B8FF-4C33-B051-A2CDDD807F41}" type="pres">
      <dgm:prSet presAssocID="{2EE06888-692B-455E-A949-5846D83466C0}" presName="horz1" presStyleCnt="0"/>
      <dgm:spPr/>
    </dgm:pt>
    <dgm:pt modelId="{2710B462-2430-42DB-8BA7-811532C656CE}" type="pres">
      <dgm:prSet presAssocID="{2EE06888-692B-455E-A949-5846D83466C0}" presName="tx1" presStyleLbl="revTx" presStyleIdx="2" presStyleCnt="7"/>
      <dgm:spPr/>
    </dgm:pt>
    <dgm:pt modelId="{23C0D090-AD1B-4C73-A628-CFCFBA7696A9}" type="pres">
      <dgm:prSet presAssocID="{2EE06888-692B-455E-A949-5846D83466C0}" presName="vert1" presStyleCnt="0"/>
      <dgm:spPr/>
    </dgm:pt>
    <dgm:pt modelId="{715B208B-8A02-4DC0-AD6F-690A932941F7}" type="pres">
      <dgm:prSet presAssocID="{44A64608-381B-4F5E-8312-A9C613118613}" presName="thickLine" presStyleLbl="alignNode1" presStyleIdx="3" presStyleCnt="7"/>
      <dgm:spPr/>
    </dgm:pt>
    <dgm:pt modelId="{CC1D5461-8B98-467D-BFD3-2EE4CEB748EF}" type="pres">
      <dgm:prSet presAssocID="{44A64608-381B-4F5E-8312-A9C613118613}" presName="horz1" presStyleCnt="0"/>
      <dgm:spPr/>
    </dgm:pt>
    <dgm:pt modelId="{C9E1677C-C0E0-4A4B-913E-873B9128236A}" type="pres">
      <dgm:prSet presAssocID="{44A64608-381B-4F5E-8312-A9C613118613}" presName="tx1" presStyleLbl="revTx" presStyleIdx="3" presStyleCnt="7"/>
      <dgm:spPr/>
    </dgm:pt>
    <dgm:pt modelId="{379DB42D-1E3F-4D89-8622-D47AF2123F82}" type="pres">
      <dgm:prSet presAssocID="{44A64608-381B-4F5E-8312-A9C613118613}" presName="vert1" presStyleCnt="0"/>
      <dgm:spPr/>
    </dgm:pt>
    <dgm:pt modelId="{7444FD04-D6F1-4458-9AD2-6EB1F945A57D}" type="pres">
      <dgm:prSet presAssocID="{51FBCC68-C8E4-47C9-BE07-D5B310A0B9E9}" presName="thickLine" presStyleLbl="alignNode1" presStyleIdx="4" presStyleCnt="7"/>
      <dgm:spPr/>
    </dgm:pt>
    <dgm:pt modelId="{C284638A-BE26-4771-A228-BF7459B771E1}" type="pres">
      <dgm:prSet presAssocID="{51FBCC68-C8E4-47C9-BE07-D5B310A0B9E9}" presName="horz1" presStyleCnt="0"/>
      <dgm:spPr/>
    </dgm:pt>
    <dgm:pt modelId="{7D0146E0-F398-46B9-9D90-615E4C23CEF7}" type="pres">
      <dgm:prSet presAssocID="{51FBCC68-C8E4-47C9-BE07-D5B310A0B9E9}" presName="tx1" presStyleLbl="revTx" presStyleIdx="4" presStyleCnt="7"/>
      <dgm:spPr/>
    </dgm:pt>
    <dgm:pt modelId="{D5467832-26D1-402D-8626-314FFC12C432}" type="pres">
      <dgm:prSet presAssocID="{51FBCC68-C8E4-47C9-BE07-D5B310A0B9E9}" presName="vert1" presStyleCnt="0"/>
      <dgm:spPr/>
    </dgm:pt>
    <dgm:pt modelId="{132DD67A-E72C-4CAA-9347-B5AF0DE3EA31}" type="pres">
      <dgm:prSet presAssocID="{37549AEA-588D-4E3C-8433-9D55171F8DBF}" presName="thickLine" presStyleLbl="alignNode1" presStyleIdx="5" presStyleCnt="7"/>
      <dgm:spPr/>
    </dgm:pt>
    <dgm:pt modelId="{6340F7A2-B83C-442B-940A-4C39FDAE2949}" type="pres">
      <dgm:prSet presAssocID="{37549AEA-588D-4E3C-8433-9D55171F8DBF}" presName="horz1" presStyleCnt="0"/>
      <dgm:spPr/>
    </dgm:pt>
    <dgm:pt modelId="{DD97DDC0-77A9-4D52-A116-1EC8589EFCC9}" type="pres">
      <dgm:prSet presAssocID="{37549AEA-588D-4E3C-8433-9D55171F8DBF}" presName="tx1" presStyleLbl="revTx" presStyleIdx="5" presStyleCnt="7"/>
      <dgm:spPr/>
    </dgm:pt>
    <dgm:pt modelId="{7B373C80-4E21-473F-9C6C-5F67D6CB450D}" type="pres">
      <dgm:prSet presAssocID="{37549AEA-588D-4E3C-8433-9D55171F8DBF}" presName="vert1" presStyleCnt="0"/>
      <dgm:spPr/>
    </dgm:pt>
    <dgm:pt modelId="{EC6047D7-1962-436A-A1A1-DA358B8D4243}" type="pres">
      <dgm:prSet presAssocID="{B160C5BC-1C8A-4950-9EDC-F57F15E74715}" presName="thickLine" presStyleLbl="alignNode1" presStyleIdx="6" presStyleCnt="7"/>
      <dgm:spPr/>
    </dgm:pt>
    <dgm:pt modelId="{AFA71705-4128-49FD-A6C7-24A1092A806C}" type="pres">
      <dgm:prSet presAssocID="{B160C5BC-1C8A-4950-9EDC-F57F15E74715}" presName="horz1" presStyleCnt="0"/>
      <dgm:spPr/>
    </dgm:pt>
    <dgm:pt modelId="{78147F2B-79B9-4C70-8A04-B31E9A07A650}" type="pres">
      <dgm:prSet presAssocID="{B160C5BC-1C8A-4950-9EDC-F57F15E74715}" presName="tx1" presStyleLbl="revTx" presStyleIdx="6" presStyleCnt="7"/>
      <dgm:spPr/>
    </dgm:pt>
    <dgm:pt modelId="{B737E716-D88B-4F52-804D-3E45F73A77F1}" type="pres">
      <dgm:prSet presAssocID="{B160C5BC-1C8A-4950-9EDC-F57F15E74715}" presName="vert1" presStyleCnt="0"/>
      <dgm:spPr/>
    </dgm:pt>
  </dgm:ptLst>
  <dgm:cxnLst>
    <dgm:cxn modelId="{97063A15-514B-40F3-9B3F-2A7B5831C72C}" type="presOf" srcId="{B160C5BC-1C8A-4950-9EDC-F57F15E74715}" destId="{78147F2B-79B9-4C70-8A04-B31E9A07A650}" srcOrd="0" destOrd="0" presId="urn:microsoft.com/office/officeart/2008/layout/LinedList"/>
    <dgm:cxn modelId="{42FC1822-365B-4772-AA37-3B0B3C86D285}" type="presOf" srcId="{51FBCC68-C8E4-47C9-BE07-D5B310A0B9E9}" destId="{7D0146E0-F398-46B9-9D90-615E4C23CEF7}" srcOrd="0" destOrd="0" presId="urn:microsoft.com/office/officeart/2008/layout/LinedList"/>
    <dgm:cxn modelId="{0B7FAB5B-5597-4364-892B-383C9A4E0240}" type="presOf" srcId="{44A64608-381B-4F5E-8312-A9C613118613}" destId="{C9E1677C-C0E0-4A4B-913E-873B9128236A}" srcOrd="0" destOrd="0" presId="urn:microsoft.com/office/officeart/2008/layout/LinedList"/>
    <dgm:cxn modelId="{D569155E-2825-49B6-9779-EAF4E8724425}" srcId="{C1F13F8B-FC84-460E-AC58-49749AFF3DBE}" destId="{2EE06888-692B-455E-A949-5846D83466C0}" srcOrd="2" destOrd="0" parTransId="{4FC0C10A-B687-4402-8735-E83E4D6CAE54}" sibTransId="{E1D8C38D-2071-4D74-9FA1-B30CE2B504FB}"/>
    <dgm:cxn modelId="{AC56B143-00F5-4FBE-BE0F-5D78A056DBB7}" type="presOf" srcId="{C1F13F8B-FC84-460E-AC58-49749AFF3DBE}" destId="{55876EAD-C764-4D85-B754-9BDE59010068}" srcOrd="0" destOrd="0" presId="urn:microsoft.com/office/officeart/2008/layout/LinedList"/>
    <dgm:cxn modelId="{F630FB85-9DCF-493F-A4D9-02E2FB0017BA}" type="presOf" srcId="{2EE06888-692B-455E-A949-5846D83466C0}" destId="{2710B462-2430-42DB-8BA7-811532C656CE}" srcOrd="0" destOrd="0" presId="urn:microsoft.com/office/officeart/2008/layout/LinedList"/>
    <dgm:cxn modelId="{92E97D97-7945-48B1-B16A-3CA09B3D735D}" type="presOf" srcId="{37549AEA-588D-4E3C-8433-9D55171F8DBF}" destId="{DD97DDC0-77A9-4D52-A116-1EC8589EFCC9}" srcOrd="0" destOrd="0" presId="urn:microsoft.com/office/officeart/2008/layout/LinedList"/>
    <dgm:cxn modelId="{37EFA8BC-4054-463C-AD86-B8AB1DF009AF}" srcId="{C1F13F8B-FC84-460E-AC58-49749AFF3DBE}" destId="{37549AEA-588D-4E3C-8433-9D55171F8DBF}" srcOrd="5" destOrd="0" parTransId="{63783916-616B-4D83-902A-EDDDC959641A}" sibTransId="{195EE553-C3DC-4A70-875F-1E3FA0B121C0}"/>
    <dgm:cxn modelId="{033E08D2-03E6-4FF8-902C-85B67E6F4B06}" type="presOf" srcId="{A3EF56B2-A3BF-4395-A1A2-ED485290FC55}" destId="{FB0F7206-7321-490E-ADFF-FEB88821F588}" srcOrd="0" destOrd="0" presId="urn:microsoft.com/office/officeart/2008/layout/LinedList"/>
    <dgm:cxn modelId="{AFD7E1D6-66BA-42B3-9AC5-D89535C20493}" srcId="{C1F13F8B-FC84-460E-AC58-49749AFF3DBE}" destId="{51FBCC68-C8E4-47C9-BE07-D5B310A0B9E9}" srcOrd="4" destOrd="0" parTransId="{B5EE4ECC-1392-42C9-949B-FADB711F3B6A}" sibTransId="{61DE2ACE-15BC-4826-BCB7-A7BB09D6B8CB}"/>
    <dgm:cxn modelId="{D2C2ACDB-0933-409E-9B42-601B628F1335}" type="presOf" srcId="{F7DF3C81-5A62-42F6-AE4F-2C8CAA80A6B4}" destId="{80CAEE7F-2DB3-44FA-9FE2-998DBF5E3320}" srcOrd="0" destOrd="0" presId="urn:microsoft.com/office/officeart/2008/layout/LinedList"/>
    <dgm:cxn modelId="{56F290DF-499A-4BCF-9160-AAE97922D2C6}" srcId="{C1F13F8B-FC84-460E-AC58-49749AFF3DBE}" destId="{F7DF3C81-5A62-42F6-AE4F-2C8CAA80A6B4}" srcOrd="0" destOrd="0" parTransId="{A1513725-401C-4142-9561-11A22C2860C8}" sibTransId="{DD0F45DB-4D94-48CD-807F-93716962DD45}"/>
    <dgm:cxn modelId="{632B1AE5-2F14-4BCD-BAAC-25B4C1685C5A}" srcId="{C1F13F8B-FC84-460E-AC58-49749AFF3DBE}" destId="{A3EF56B2-A3BF-4395-A1A2-ED485290FC55}" srcOrd="1" destOrd="0" parTransId="{0BB01085-3704-4BB1-BEE5-51B563FE6062}" sibTransId="{C7E0D390-61A4-4DF1-B51B-2F86FFB1DF03}"/>
    <dgm:cxn modelId="{DCF868F1-87BD-475B-AA06-19372D106022}" srcId="{C1F13F8B-FC84-460E-AC58-49749AFF3DBE}" destId="{B160C5BC-1C8A-4950-9EDC-F57F15E74715}" srcOrd="6" destOrd="0" parTransId="{74283ACB-1503-498F-AB25-6FC62E2F32C7}" sibTransId="{A6394A7F-9CE8-42A7-84C9-659D4D0071EA}"/>
    <dgm:cxn modelId="{94E8ABF5-D562-4C70-9E68-BDCADD909C57}" srcId="{C1F13F8B-FC84-460E-AC58-49749AFF3DBE}" destId="{44A64608-381B-4F5E-8312-A9C613118613}" srcOrd="3" destOrd="0" parTransId="{CF1F5A6F-1CFF-4ABE-9BB8-86C286736A6D}" sibTransId="{959BD340-7544-437A-A209-F1AAF1B19F25}"/>
    <dgm:cxn modelId="{C23287C5-9E87-4FAC-BC0D-8A3246D386A3}" type="presParOf" srcId="{55876EAD-C764-4D85-B754-9BDE59010068}" destId="{1E8CD1B8-3EC7-4AA0-AD70-2D5FB85D3A7A}" srcOrd="0" destOrd="0" presId="urn:microsoft.com/office/officeart/2008/layout/LinedList"/>
    <dgm:cxn modelId="{A8445B53-989C-4B9A-BEF3-29B0E79B06FD}" type="presParOf" srcId="{55876EAD-C764-4D85-B754-9BDE59010068}" destId="{0314D733-2218-43A9-9E00-EC3F36DB46A9}" srcOrd="1" destOrd="0" presId="urn:microsoft.com/office/officeart/2008/layout/LinedList"/>
    <dgm:cxn modelId="{2A3FB2B2-E0F8-425B-A730-3858C738397F}" type="presParOf" srcId="{0314D733-2218-43A9-9E00-EC3F36DB46A9}" destId="{80CAEE7F-2DB3-44FA-9FE2-998DBF5E3320}" srcOrd="0" destOrd="0" presId="urn:microsoft.com/office/officeart/2008/layout/LinedList"/>
    <dgm:cxn modelId="{91B28F50-9AB0-4E92-B227-7CDD70EAB839}" type="presParOf" srcId="{0314D733-2218-43A9-9E00-EC3F36DB46A9}" destId="{9E14A763-AAFB-43C1-8F9D-D13606CC82C1}" srcOrd="1" destOrd="0" presId="urn:microsoft.com/office/officeart/2008/layout/LinedList"/>
    <dgm:cxn modelId="{3443B0CA-F261-4B0E-9C77-4D6290F9A2B4}" type="presParOf" srcId="{55876EAD-C764-4D85-B754-9BDE59010068}" destId="{20C80E0D-F078-4BCC-BDCE-6966709B78E7}" srcOrd="2" destOrd="0" presId="urn:microsoft.com/office/officeart/2008/layout/LinedList"/>
    <dgm:cxn modelId="{A50C82DC-7554-451D-8B93-FC31CEC17184}" type="presParOf" srcId="{55876EAD-C764-4D85-B754-9BDE59010068}" destId="{BAF5E363-8CE0-459A-B506-EFC9174FA2E9}" srcOrd="3" destOrd="0" presId="urn:microsoft.com/office/officeart/2008/layout/LinedList"/>
    <dgm:cxn modelId="{D13F2EEF-603E-485D-A640-791D7CB32BB9}" type="presParOf" srcId="{BAF5E363-8CE0-459A-B506-EFC9174FA2E9}" destId="{FB0F7206-7321-490E-ADFF-FEB88821F588}" srcOrd="0" destOrd="0" presId="urn:microsoft.com/office/officeart/2008/layout/LinedList"/>
    <dgm:cxn modelId="{739EB851-BDBE-402B-AA05-DC9D684E3E25}" type="presParOf" srcId="{BAF5E363-8CE0-459A-B506-EFC9174FA2E9}" destId="{E0539222-B2C0-41AC-AE43-A1FD912FC228}" srcOrd="1" destOrd="0" presId="urn:microsoft.com/office/officeart/2008/layout/LinedList"/>
    <dgm:cxn modelId="{11A7AD7B-86AD-48CA-A187-94FD3FB7CA5A}" type="presParOf" srcId="{55876EAD-C764-4D85-B754-9BDE59010068}" destId="{8F192FB3-99C4-47B0-9CF9-C6C9A6817D86}" srcOrd="4" destOrd="0" presId="urn:microsoft.com/office/officeart/2008/layout/LinedList"/>
    <dgm:cxn modelId="{EE912C1C-0839-45DA-9B87-9DBBDD7E57E0}" type="presParOf" srcId="{55876EAD-C764-4D85-B754-9BDE59010068}" destId="{10B4CB83-B8FF-4C33-B051-A2CDDD807F41}" srcOrd="5" destOrd="0" presId="urn:microsoft.com/office/officeart/2008/layout/LinedList"/>
    <dgm:cxn modelId="{F4231EE1-B7CE-4797-BE79-2A23871892A6}" type="presParOf" srcId="{10B4CB83-B8FF-4C33-B051-A2CDDD807F41}" destId="{2710B462-2430-42DB-8BA7-811532C656CE}" srcOrd="0" destOrd="0" presId="urn:microsoft.com/office/officeart/2008/layout/LinedList"/>
    <dgm:cxn modelId="{4A9DB758-FC33-42C0-A831-6A360E440B36}" type="presParOf" srcId="{10B4CB83-B8FF-4C33-B051-A2CDDD807F41}" destId="{23C0D090-AD1B-4C73-A628-CFCFBA7696A9}" srcOrd="1" destOrd="0" presId="urn:microsoft.com/office/officeart/2008/layout/LinedList"/>
    <dgm:cxn modelId="{0F4C1472-680F-4164-8042-F8CC367A98C4}" type="presParOf" srcId="{55876EAD-C764-4D85-B754-9BDE59010068}" destId="{715B208B-8A02-4DC0-AD6F-690A932941F7}" srcOrd="6" destOrd="0" presId="urn:microsoft.com/office/officeart/2008/layout/LinedList"/>
    <dgm:cxn modelId="{9B7ECECC-5DD0-4DE6-A73F-A0F8B5E49491}" type="presParOf" srcId="{55876EAD-C764-4D85-B754-9BDE59010068}" destId="{CC1D5461-8B98-467D-BFD3-2EE4CEB748EF}" srcOrd="7" destOrd="0" presId="urn:microsoft.com/office/officeart/2008/layout/LinedList"/>
    <dgm:cxn modelId="{43485F44-2A7B-4A8F-9E68-97BA470613C0}" type="presParOf" srcId="{CC1D5461-8B98-467D-BFD3-2EE4CEB748EF}" destId="{C9E1677C-C0E0-4A4B-913E-873B9128236A}" srcOrd="0" destOrd="0" presId="urn:microsoft.com/office/officeart/2008/layout/LinedList"/>
    <dgm:cxn modelId="{BF46CE88-3A3D-4DCF-B5B5-B898C10DCD48}" type="presParOf" srcId="{CC1D5461-8B98-467D-BFD3-2EE4CEB748EF}" destId="{379DB42D-1E3F-4D89-8622-D47AF2123F82}" srcOrd="1" destOrd="0" presId="urn:microsoft.com/office/officeart/2008/layout/LinedList"/>
    <dgm:cxn modelId="{A3F14B4D-DA1F-4C26-AC6D-177B116744DB}" type="presParOf" srcId="{55876EAD-C764-4D85-B754-9BDE59010068}" destId="{7444FD04-D6F1-4458-9AD2-6EB1F945A57D}" srcOrd="8" destOrd="0" presId="urn:microsoft.com/office/officeart/2008/layout/LinedList"/>
    <dgm:cxn modelId="{ADCB015D-6319-498E-B149-27F22D0B8933}" type="presParOf" srcId="{55876EAD-C764-4D85-B754-9BDE59010068}" destId="{C284638A-BE26-4771-A228-BF7459B771E1}" srcOrd="9" destOrd="0" presId="urn:microsoft.com/office/officeart/2008/layout/LinedList"/>
    <dgm:cxn modelId="{A2EFF098-330D-41ED-A55B-EE74A61EF4CA}" type="presParOf" srcId="{C284638A-BE26-4771-A228-BF7459B771E1}" destId="{7D0146E0-F398-46B9-9D90-615E4C23CEF7}" srcOrd="0" destOrd="0" presId="urn:microsoft.com/office/officeart/2008/layout/LinedList"/>
    <dgm:cxn modelId="{1BADD4D1-0783-4429-BDBB-5E2F54E9498A}" type="presParOf" srcId="{C284638A-BE26-4771-A228-BF7459B771E1}" destId="{D5467832-26D1-402D-8626-314FFC12C432}" srcOrd="1" destOrd="0" presId="urn:microsoft.com/office/officeart/2008/layout/LinedList"/>
    <dgm:cxn modelId="{AE68C803-6D33-444F-A554-710CE4D0F15D}" type="presParOf" srcId="{55876EAD-C764-4D85-B754-9BDE59010068}" destId="{132DD67A-E72C-4CAA-9347-B5AF0DE3EA31}" srcOrd="10" destOrd="0" presId="urn:microsoft.com/office/officeart/2008/layout/LinedList"/>
    <dgm:cxn modelId="{95AA8DF0-BE7E-434B-A8AA-4C858EE32C19}" type="presParOf" srcId="{55876EAD-C764-4D85-B754-9BDE59010068}" destId="{6340F7A2-B83C-442B-940A-4C39FDAE2949}" srcOrd="11" destOrd="0" presId="urn:microsoft.com/office/officeart/2008/layout/LinedList"/>
    <dgm:cxn modelId="{3267EC84-5E88-4944-A205-320CEB433E25}" type="presParOf" srcId="{6340F7A2-B83C-442B-940A-4C39FDAE2949}" destId="{DD97DDC0-77A9-4D52-A116-1EC8589EFCC9}" srcOrd="0" destOrd="0" presId="urn:microsoft.com/office/officeart/2008/layout/LinedList"/>
    <dgm:cxn modelId="{440C195A-A3EC-4041-8BB8-1C2BBC97480D}" type="presParOf" srcId="{6340F7A2-B83C-442B-940A-4C39FDAE2949}" destId="{7B373C80-4E21-473F-9C6C-5F67D6CB450D}" srcOrd="1" destOrd="0" presId="urn:microsoft.com/office/officeart/2008/layout/LinedList"/>
    <dgm:cxn modelId="{E4553C02-39C2-4082-9ACB-7D3B3E3D9739}" type="presParOf" srcId="{55876EAD-C764-4D85-B754-9BDE59010068}" destId="{EC6047D7-1962-436A-A1A1-DA358B8D4243}" srcOrd="12" destOrd="0" presId="urn:microsoft.com/office/officeart/2008/layout/LinedList"/>
    <dgm:cxn modelId="{6F39BBBF-6BF4-4F11-94A8-BF845FA84393}" type="presParOf" srcId="{55876EAD-C764-4D85-B754-9BDE59010068}" destId="{AFA71705-4128-49FD-A6C7-24A1092A806C}" srcOrd="13" destOrd="0" presId="urn:microsoft.com/office/officeart/2008/layout/LinedList"/>
    <dgm:cxn modelId="{0C9BB095-C23A-49DF-A940-251355014C3A}" type="presParOf" srcId="{AFA71705-4128-49FD-A6C7-24A1092A806C}" destId="{78147F2B-79B9-4C70-8A04-B31E9A07A650}" srcOrd="0" destOrd="0" presId="urn:microsoft.com/office/officeart/2008/layout/LinedList"/>
    <dgm:cxn modelId="{FFBDBF6B-03B8-403C-9CD2-6A0CBF80F4AD}" type="presParOf" srcId="{AFA71705-4128-49FD-A6C7-24A1092A806C}" destId="{B737E716-D88B-4F52-804D-3E45F73A77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CD1B8-3EC7-4AA0-AD70-2D5FB85D3A7A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AEE7F-2DB3-44FA-9FE2-998DBF5E3320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/>
            <a:t>Lambda – The mean of the Poisson demand distribution</a:t>
          </a:r>
          <a:endParaRPr lang="en-US" sz="2200" kern="1200"/>
        </a:p>
      </dsp:txBody>
      <dsp:txXfrm>
        <a:off x="0" y="675"/>
        <a:ext cx="6900512" cy="790684"/>
      </dsp:txXfrm>
    </dsp:sp>
    <dsp:sp modelId="{20C80E0D-F078-4BCC-BDCE-6966709B78E7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F7206-7321-490E-ADFF-FEB88821F588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/>
            <a:t>M – The capacity of the warehouse or the maximum inventory allowed.</a:t>
          </a:r>
          <a:endParaRPr lang="en-US" sz="2200" kern="1200"/>
        </a:p>
      </dsp:txBody>
      <dsp:txXfrm>
        <a:off x="0" y="791359"/>
        <a:ext cx="6900512" cy="790684"/>
      </dsp:txXfrm>
    </dsp:sp>
    <dsp:sp modelId="{8F192FB3-99C4-47B0-9CF9-C6C9A6817D86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0B462-2430-42DB-8BA7-811532C656CE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/>
            <a:t>K – The fixed cost of placing an order.</a:t>
          </a:r>
          <a:endParaRPr lang="en-US" sz="2200" kern="1200"/>
        </a:p>
      </dsp:txBody>
      <dsp:txXfrm>
        <a:off x="0" y="1582044"/>
        <a:ext cx="6900512" cy="790684"/>
      </dsp:txXfrm>
    </dsp:sp>
    <dsp:sp modelId="{715B208B-8A02-4DC0-AD6F-690A932941F7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1677C-C0E0-4A4B-913E-873B9128236A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/>
            <a:t>alpha – The per unit ordering cost over and above the fixed cost.</a:t>
          </a:r>
          <a:endParaRPr lang="en-US" sz="2200" kern="1200"/>
        </a:p>
      </dsp:txBody>
      <dsp:txXfrm>
        <a:off x="0" y="2372728"/>
        <a:ext cx="6900512" cy="790684"/>
      </dsp:txXfrm>
    </dsp:sp>
    <dsp:sp modelId="{7444FD04-D6F1-4458-9AD2-6EB1F945A57D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146E0-F398-46B9-9D90-615E4C23CEF7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/>
            <a:t>beta – The variable holding cost of each inventory unit per time period.</a:t>
          </a:r>
          <a:endParaRPr lang="en-US" sz="2200" kern="1200"/>
        </a:p>
      </dsp:txBody>
      <dsp:txXfrm>
        <a:off x="0" y="3163412"/>
        <a:ext cx="6900512" cy="790684"/>
      </dsp:txXfrm>
    </dsp:sp>
    <dsp:sp modelId="{132DD67A-E72C-4CAA-9347-B5AF0DE3EA31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7DDC0-77A9-4D52-A116-1EC8589EFCC9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/>
            <a:t>gamma – The discounting factor used in the problem.</a:t>
          </a:r>
          <a:endParaRPr lang="en-US" sz="2200" kern="1200"/>
        </a:p>
      </dsp:txBody>
      <dsp:txXfrm>
        <a:off x="0" y="3954096"/>
        <a:ext cx="6900512" cy="790684"/>
      </dsp:txXfrm>
    </dsp:sp>
    <dsp:sp modelId="{EC6047D7-1962-436A-A1A1-DA358B8D4243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47F2B-79B9-4C70-8A04-B31E9A07A650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/>
            <a:t>delta – The revenue realized per unit of sales.</a:t>
          </a:r>
          <a:endParaRPr lang="en-US" sz="2200" kern="1200"/>
        </a:p>
      </dsp:txBody>
      <dsp:txXfrm>
        <a:off x="0" y="4744781"/>
        <a:ext cx="6900512" cy="79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E56C-C04D-4379-BEC0-59D34AF35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EA6FA-F30C-48A2-B15D-6EABEDE6D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AD838-75FF-4C1B-A094-735BB33DD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4DF4D-A4CD-4DE6-8183-DAB44E3A9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9272C-CEA3-4ACD-887F-95A83A05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0540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FD60-8431-4B46-A3BB-BD6C7077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39209-8CBE-4D74-89DC-8A3D60524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B4803-B3EB-47A0-8832-DADCF015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1632-7D66-487C-B1ED-855033C0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84A3A-FA28-481B-A350-35C86448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142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70D853-392C-4368-9BDE-592B7CA69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033F4-F10F-43D9-B546-846441ADE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B7EB9-B8C9-4ABB-BA68-3FDA90017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7B239-791F-4FAE-82B0-B748B6564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CDF2C-C25E-40B5-A547-155C4859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1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45B63-633C-4289-958A-CC7E069D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889FB-C809-43D4-B679-14D328E8D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8FBD9-D604-4845-975F-0649CB82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8D788-21F0-44BF-8FFA-1998BB634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E64E-3546-40F1-8847-E2F3857F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808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4CA9-0BDD-43AD-B9B4-62274EABD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AD01-3D8F-4BBA-9872-69B57856F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7DDAC-DD54-4EF0-B1A9-B7B8D666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B4EF0-81F0-4CCD-922B-67F35CE23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57029-646E-4A7D-86D1-60DB7E8C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19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5885-5E37-4DBB-8267-B06D40BA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F1A28-F757-4D94-B471-CCD5430C9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5F0C8-CC75-4739-B981-9D3D5FAB1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32377-66FB-48F0-B64A-7772EBF1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69ECD-B883-4A55-8967-D08489E7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42969-CDA8-49FF-9891-A22F55EF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532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5D11-F268-4950-8283-2908DA9D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56F74-81C3-474E-B09E-4DE21CB3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181E8-8813-4116-8EBF-C8DE4FA83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C806-526C-4C6D-8EF1-7DDB52D3D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8466D-4F23-4ADF-A3E1-21AAC5599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55D6C-A063-4756-8399-D9130E8E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00982-88FC-490F-A0D0-B0D70D05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6322C0-4714-4DF9-8721-D804B57E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89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27391-B11B-40BE-9D74-A6EEA761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196BA-BE74-4EA6-8A39-EB538D74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421F5-BC10-4B12-92DA-8DA4498A0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D51F2-6703-4EDA-BD08-6E99C736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797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9118E-EC19-4BCE-B61D-8EFA2DAD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E5B48-4298-44EC-9F54-7A4870CD5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C5200-1B2C-4348-966B-278D147A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848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177B-B1CE-45A6-B78E-8D87CF2C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D5DF3-8CD6-438B-B956-D10EBBD15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F1421-8EEA-45CF-87B3-60E5F57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EE09E-C4E0-42F4-BA10-43A77E1BA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3F5B9-E8AE-43E0-82B6-EDF05DB0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C4587-CC74-47DF-98BE-5998448A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354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9F5B0-B4A8-417E-9DBC-7CB337ED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559E3B-0EED-4ADA-B683-A70B11DB6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FFEAC-E85B-4FCA-90C7-68A191C3A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FE890-DA2C-44D7-88C6-D86A7426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92B57-73AE-4520-B5DE-F09C2964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D0EAE-2E99-4329-B373-D16D24A8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56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9CF561-5312-4161-BAB2-90C67FE4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9B002-FB0D-4292-B0E1-9AB90C6AE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0CBBB-3839-4CF7-A46F-70ADA9A56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7ADE-3160-454A-87CD-A858D932F60E}" type="datetimeFigureOut">
              <a:rPr lang="en-IN" smtClean="0"/>
              <a:t>29-04-2022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EAFA3-F7A9-4941-A75F-2B2C26827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1BAC4-6843-4DA0-8210-3E8531E06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D6CB3-87FD-4206-B991-0DF0D9B96C3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44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3abionet.github.io/H3ABioNet-ML-glossary/reinforcement_learning_intro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9EDCDFBB-3578-9BA1-9A0C-FC845D2D2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0C59A-68A8-48F4-8123-E037B4A2A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AI for Multi-period Inventory </a:t>
            </a:r>
            <a:r>
              <a:rPr lang="en-US" sz="5200">
                <a:solidFill>
                  <a:srgbClr val="FFFFFF"/>
                </a:solidFill>
              </a:rPr>
              <a:t>Optimization with </a:t>
            </a:r>
            <a:r>
              <a:rPr lang="en-US" sz="5200" dirty="0">
                <a:solidFill>
                  <a:srgbClr val="FFFFFF"/>
                </a:solidFill>
              </a:rPr>
              <a:t>Uncertain Demand</a:t>
            </a:r>
            <a:endParaRPr lang="en-IN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C222E-49DE-46B3-B2F2-967592544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Prepared by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Pratik Kumar Mitra (20810082)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under the guidance of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Prof. Manu K. Gupta</a:t>
            </a:r>
            <a:endParaRPr lang="en-IN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4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C11F8-CCB6-42F0-A08D-FCA88992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Modelling the problem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DEF1786-7910-4E9E-8CCA-39A07A968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291915"/>
            <a:ext cx="6780700" cy="42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3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AE41-F17D-4965-9658-659CBFAF5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Equations connecting the quantities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5B7CDF-70AF-4487-B911-C33CBE5664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7"/>
                <a:ext cx="10515600" cy="4672405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Since we are not backlogging orders, we get the below equation connecting the above quantities:</a:t>
                </a:r>
              </a:p>
              <a:p>
                <a:pPr marL="0" indent="0" algn="ctr">
                  <a:buNone/>
                </a:pPr>
                <a:r>
                  <a:rPr lang="en-IN" sz="2400" dirty="0">
                    <a:effectLst/>
                    <a:ea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</m:sSub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 0</m:t>
                            </m:r>
                          </m:e>
                        </m:d>
                      </m:e>
                    </m:func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sSup>
                      <m:sSup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 present value of ordering a</a:t>
                </a:r>
                <a:r>
                  <a:rPr lang="en-IN" sz="24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units in any period is O(a</a:t>
                </a:r>
                <a:r>
                  <a:rPr lang="en-IN" sz="24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and is composed of a fixed component K&gt;0 and a variable component dependent on the ordering quantity.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d>
                        <m:dPr>
                          <m:ctrlPr>
                            <a:rPr lang="en-IN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IN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IN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𝑎𝑙𝑝h𝑎</m:t>
                              </m:r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𝑖𝑓</m:t>
                              </m:r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0                           </m:t>
                              </m:r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𝑖𝑓</m:t>
                              </m:r>
                              <m:sSub>
                                <m:sSubPr>
                                  <m:ctrlP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IN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=0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IN" sz="3600" dirty="0"/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 holding cost for any period t can be represented by h(</a:t>
                </a:r>
                <a:r>
                  <a:rPr lang="en-IN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n-IN" sz="2400" baseline="-25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+ a</a:t>
                </a:r>
                <a:r>
                  <a:rPr lang="en-IN" sz="24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d>
                        <m:dPr>
                          <m:ctrlPr>
                            <a:rPr lang="en-IN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IN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IN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IN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IN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𝑏𝑒𝑡𝑎</m:t>
                      </m:r>
                      <m:r>
                        <a:rPr lang="en-IN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∗(</m:t>
                      </m:r>
                      <m:sSub>
                        <m:sSubPr>
                          <m:ctrlPr>
                            <a:rPr lang="en-IN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IN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IN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IN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IN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IN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IN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IN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N" sz="3600" dirty="0"/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3602355" algn="l"/>
                  </a:tabLst>
                </a:pP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 reward for the period t can be calculated by r(s</a:t>
                </a:r>
                <a:r>
                  <a:rPr lang="en-IN" sz="24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,a</a:t>
                </a:r>
                <a:r>
                  <a:rPr lang="en-IN" sz="24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,s</a:t>
                </a:r>
                <a:r>
                  <a:rPr lang="en-IN" sz="2400" baseline="-25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t+1</a:t>
                </a:r>
                <a:r>
                  <a:rPr lang="en-IN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as: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d>
                      <m:d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𝑑𝑒𝑙𝑡𝑎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  <m:d>
                      <m:d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IN" sz="2400" dirty="0">
                    <a:effectLst/>
                    <a:ea typeface="Times New Roman" panose="02020603050405020304" pitchFamily="18" charset="0"/>
                  </a:rPr>
                  <a:t> </a:t>
                </a:r>
                <a:endParaRPr lang="en-IN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5B7CDF-70AF-4487-B911-C33CBE5664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7"/>
                <a:ext cx="10515600" cy="4672405"/>
              </a:xfrm>
              <a:blipFill>
                <a:blip r:embed="rId2"/>
                <a:stretch>
                  <a:fillRect l="-696" t="-104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38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01F83-11D8-4BD4-AB05-5422DFCC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91B44-3FF3-45A6-9A20-9520D0F89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kern="1200">
                <a:effectLst/>
                <a:latin typeface="+mn-lt"/>
                <a:ea typeface="+mn-ea"/>
                <a:cs typeface="+mn-cs"/>
              </a:rPr>
              <a:t>Graph showing the performance of various policies for random demand and inventory capacity of 19.</a:t>
            </a:r>
            <a:endParaRPr lang="en-US" sz="2200" kern="120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12473D1-4D20-4773-9E6A-7318CD68E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48735"/>
            <a:ext cx="6903720" cy="5160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32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A26E28-BFF3-48C7-83E6-266EBC3C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23187-A987-4D91-AA0E-F3F4DB7F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kern="1200">
                <a:effectLst/>
                <a:latin typeface="+mn-lt"/>
                <a:ea typeface="+mn-ea"/>
                <a:cs typeface="+mn-cs"/>
              </a:rPr>
              <a:t>Graph showing the performance of various policies for random demand and inventory capacity of 37.</a:t>
            </a:r>
            <a:endParaRPr lang="en-US" sz="2200" kern="120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FD14B2E-6EB6-40CC-B5B9-5B4E2AEDF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74624"/>
            <a:ext cx="6903720" cy="5108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9422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FC2AA-169E-410B-AC51-8B8B10AA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Results</a:t>
            </a:r>
            <a:endParaRPr lang="en-IN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61FBC-7F0B-48F9-BB8E-649BFC7B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IN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 showing the performance of various policies for actual demand and inventory capacity of 12.</a:t>
            </a:r>
          </a:p>
          <a:p>
            <a:endParaRPr lang="en-IN" sz="220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ACEFFB5-2C67-4F01-BD6A-F42AAF5F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74624"/>
            <a:ext cx="6903720" cy="5108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786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E5128-C2E5-4FB2-9D18-B18B2EE6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Results</a:t>
            </a:r>
            <a:endParaRPr lang="en-IN" sz="540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79EBB-CAA9-49C5-8C14-A865EEED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IN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 showing the performance of various policies for actual demand and inventory capacity of 36.</a:t>
            </a:r>
            <a:endParaRPr lang="en-IN" sz="220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B79F989-D74E-4D0C-9A28-D427BE982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48735"/>
            <a:ext cx="6903720" cy="5160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475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7C3F8-6AC9-4566-9EB9-1BFA71FF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Conclusion</a:t>
            </a:r>
            <a:endParaRPr lang="en-IN" sz="5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C1EA0-5A61-464C-3D9F-46DB5053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2" r="50849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7BBA1-72A9-46CC-91F6-EEFB9AE87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IN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algorithm performs as expected when tested against random and real demand data. We have also tested the algorithm's robustness by implementing the same for various values of inventory capacity.</a:t>
            </a:r>
          </a:p>
          <a:p>
            <a:pPr>
              <a:spcAft>
                <a:spcPts val="800"/>
              </a:spcAft>
            </a:pPr>
            <a:r>
              <a:rPr lang="en-IN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can implement the same concept for managing multi-product inventory models in the future. Another avenue for future improvement is to generalize each of the simplifying assumptions we considered to build the model to build a more generalized model to model the real-world scenarios better.</a:t>
            </a:r>
          </a:p>
          <a:p>
            <a:pPr marL="0" indent="0">
              <a:buNone/>
            </a:pPr>
            <a:endParaRPr lang="en-IN" sz="2200"/>
          </a:p>
        </p:txBody>
      </p:sp>
    </p:spTree>
    <p:extLst>
      <p:ext uri="{BB962C8B-B14F-4D97-AF65-F5344CB8AC3E}">
        <p14:creationId xmlns:p14="http://schemas.microsoft.com/office/powerpoint/2010/main" val="447442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noe on water during sunset">
            <a:extLst>
              <a:ext uri="{FF2B5EF4-FFF2-40B4-BE49-F238E27FC236}">
                <a16:creationId xmlns:a16="http://schemas.microsoft.com/office/drawing/2014/main" id="{B3DBBF7A-42F3-26A8-6DC8-8BD39FB5E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2" r="29364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722FC-62BF-452D-B2F8-3D1B6AA5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Thank You.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25701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BE3BE-22CF-4CA6-AF7A-28E8B436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Introduction</a:t>
            </a:r>
            <a:endParaRPr lang="en-IN" sz="5400"/>
          </a:p>
        </p:txBody>
      </p:sp>
      <p:pic>
        <p:nvPicPr>
          <p:cNvPr id="5" name="Picture 4" descr="Aqua and green fractal background like floral petal">
            <a:extLst>
              <a:ext uri="{FF2B5EF4-FFF2-40B4-BE49-F238E27FC236}">
                <a16:creationId xmlns:a16="http://schemas.microsoft.com/office/drawing/2014/main" id="{F666EB2B-E260-2C32-293D-26981C990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1" r="31730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F5844A-FB08-4C0C-A5D2-E8A3F6A726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54296" y="2706624"/>
                <a:ext cx="6894576" cy="3483864"/>
              </a:xfrm>
            </p:spPr>
            <p:txBody>
              <a:bodyPr>
                <a:normAutofit/>
              </a:bodyPr>
              <a:lstStyle/>
              <a:p>
                <a:r>
                  <a:rPr lang="en-US" sz="1700" dirty="0"/>
                  <a:t>Inventory Decisions are generally based on EOQ formula as given below:</a:t>
                </a:r>
                <a:br>
                  <a:rPr lang="en-IN" sz="1700" dirty="0"/>
                </a:br>
                <a14:m>
                  <m:oMath xmlns:m="http://schemas.openxmlformats.org/officeDocument/2006/math">
                    <m:borderBox>
                      <m:borderBoxPr>
                        <m:ctrlPr>
                          <a:rPr lang="en-IN" sz="17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rderBoxPr>
                      <m:e>
                        <m:r>
                          <a:rPr lang="en-IN" sz="1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𝐸𝑂𝑄</m:t>
                        </m:r>
                        <m:r>
                          <a:rPr lang="en-IN" sz="1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IN" sz="17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1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(2∗</m:t>
                            </m:r>
                            <m:r>
                              <a:rPr lang="en-IN" sz="1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en-IN" sz="1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en-IN" sz="1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IN" sz="1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)/</m:t>
                            </m:r>
                            <m:r>
                              <a:rPr lang="en-IN" sz="1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rad>
                      </m:e>
                    </m:borderBox>
                  </m:oMath>
                </a14:m>
                <a:br>
                  <a:rPr lang="en-IN" sz="17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br>
                  <a:rPr lang="en-IN" sz="17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17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700" dirty="0"/>
                  <a:t>When faced with lead times, retailers also use the below formula to determine minimum inventory levels:</a:t>
                </a:r>
              </a:p>
              <a:p>
                <a:pPr marL="0" indent="0">
                  <a:buNone/>
                </a:pPr>
                <a:r>
                  <a:rPr lang="en-IN" sz="17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Safety Stock = Average lead-time * average demand</a:t>
                </a:r>
                <a:br>
                  <a:rPr lang="en-IN" sz="17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IN" sz="17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700" dirty="0"/>
                  <a:t> But in both the above cases, demand and lead times need to be deterministic or at least their distributions need to be known.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F5844A-FB08-4C0C-A5D2-E8A3F6A726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54296" y="2706624"/>
                <a:ext cx="6894576" cy="3483864"/>
              </a:xfrm>
              <a:blipFill>
                <a:blip r:embed="rId3"/>
                <a:stretch>
                  <a:fillRect l="-619" t="-122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958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0707B-3B60-4FD9-9573-9914277A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Objectives of the project</a:t>
            </a:r>
            <a:endParaRPr lang="en-IN" sz="5400"/>
          </a:p>
        </p:txBody>
      </p:sp>
      <p:pic>
        <p:nvPicPr>
          <p:cNvPr id="14" name="Picture 4" descr="Desk with productivity items">
            <a:extLst>
              <a:ext uri="{FF2B5EF4-FFF2-40B4-BE49-F238E27FC236}">
                <a16:creationId xmlns:a16="http://schemas.microsoft.com/office/drawing/2014/main" id="{21501118-504A-2921-2315-FFA8950EE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03" r="22653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BD375-6E74-4B12-A955-ED7361B1B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Create a robust, Q-Learning agent to learn the inventory decisions for uncertain demands across multiple periods.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Compare the agent's performance initially for known demand distributions against the optimum policy generated using the Value Iteration method.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Compare the agent's performance for actual demand values against standard inventory replenishment strategies.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Test for scalability and robustness.</a:t>
            </a:r>
          </a:p>
          <a:p>
            <a:pPr marL="0" indent="0">
              <a:buNone/>
            </a:pPr>
            <a:endParaRPr lang="en-IN" sz="2000"/>
          </a:p>
        </p:txBody>
      </p:sp>
    </p:spTree>
    <p:extLst>
      <p:ext uri="{BB962C8B-B14F-4D97-AF65-F5344CB8AC3E}">
        <p14:creationId xmlns:p14="http://schemas.microsoft.com/office/powerpoint/2010/main" val="142518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17133-57FD-4A10-90BF-A167CAD4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Sequential Decision Model</a:t>
            </a:r>
            <a:endParaRPr lang="en-IN" sz="5400"/>
          </a:p>
        </p:txBody>
      </p:sp>
      <p:pic>
        <p:nvPicPr>
          <p:cNvPr id="5" name="Picture 4" descr="Colourful maths learning objects">
            <a:extLst>
              <a:ext uri="{FF2B5EF4-FFF2-40B4-BE49-F238E27FC236}">
                <a16:creationId xmlns:a16="http://schemas.microsoft.com/office/drawing/2014/main" id="{E97D8A84-1508-2947-7CED-EB23D4BDB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5" r="32851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12A9F-2CA3-4077-A865-53D14EE18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Sequential Decision model is made up of the following key elements –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set of decision instances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set of system states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set of available actions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set of immediate rewards for each particular state-action combination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set of transition probabilities for each state-action combination</a:t>
            </a:r>
          </a:p>
          <a:p>
            <a:pPr marL="0" indent="0">
              <a:buNone/>
            </a:pPr>
            <a:endParaRPr lang="en-IN" sz="2000"/>
          </a:p>
        </p:txBody>
      </p:sp>
    </p:spTree>
    <p:extLst>
      <p:ext uri="{BB962C8B-B14F-4D97-AF65-F5344CB8AC3E}">
        <p14:creationId xmlns:p14="http://schemas.microsoft.com/office/powerpoint/2010/main" val="274159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D22EB-6D6F-451E-AA79-A0C7B1B4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Sequential Decision Model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1324E92-E250-0BD0-6747-B8069E321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6C0D8FE-9B0C-481D-B84F-1D5A169D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53" y="1654815"/>
            <a:ext cx="6014185" cy="354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5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4F031-9EFF-4CE4-A7AD-1AFDD927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Markovian Decision Problem</a:t>
            </a:r>
            <a:endParaRPr lang="en-IN" sz="5400"/>
          </a:p>
        </p:txBody>
      </p:sp>
      <p:pic>
        <p:nvPicPr>
          <p:cNvPr id="5" name="Picture 4" descr="A grey room full of question marks with an opening going out">
            <a:extLst>
              <a:ext uri="{FF2B5EF4-FFF2-40B4-BE49-F238E27FC236}">
                <a16:creationId xmlns:a16="http://schemas.microsoft.com/office/drawing/2014/main" id="{272168AB-DF9D-BDF8-577E-D63CF50D5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77" r="2579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AD16EB-4E6A-4BDE-BD0A-6A470B10BC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97762" y="2706624"/>
                <a:ext cx="6251110" cy="3483864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800"/>
                  </a:spcAft>
                  <a:buNone/>
                </a:pPr>
                <a:r>
                  <a:rPr lang="en-IN" sz="2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Symbolically, the Markov Decision Problem is represented as:</a:t>
                </a:r>
              </a:p>
              <a:p>
                <a:pPr marL="0" indent="0"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IN" sz="2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IN" sz="2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IN" sz="2200">
                    <a:effectLst/>
                    <a:ea typeface="Calibri" panose="020F0502020204030204" pitchFamily="34" charset="0"/>
                  </a:rPr>
                  <a:t>S represents the set of all available states</a:t>
                </a:r>
              </a:p>
              <a:p>
                <a:r>
                  <a:rPr lang="en-IN" sz="2200">
                    <a:effectLst/>
                    <a:ea typeface="Calibri" panose="020F0502020204030204" pitchFamily="34" charset="0"/>
                  </a:rPr>
                  <a:t>A represents the set of available actions</a:t>
                </a:r>
                <a:endParaRPr lang="en-IN" sz="2200">
                  <a:ea typeface="Calibri" panose="020F0502020204030204" pitchFamily="34" charset="0"/>
                </a:endParaRPr>
              </a:p>
              <a:p>
                <a:r>
                  <a:rPr lang="en-IN" sz="2200">
                    <a:effectLst/>
                    <a:ea typeface="Calibri" panose="020F0502020204030204" pitchFamily="34" charset="0"/>
                  </a:rPr>
                  <a:t>T represents the transition function</a:t>
                </a:r>
              </a:p>
              <a:p>
                <a:r>
                  <a:rPr lang="en-IN" sz="2200">
                    <a:effectLst/>
                    <a:ea typeface="Calibri" panose="020F0502020204030204" pitchFamily="34" charset="0"/>
                  </a:rPr>
                  <a:t>R is the reward function</a:t>
                </a:r>
                <a:endParaRPr lang="en-IN" sz="2200">
                  <a:ea typeface="Calibri" panose="020F0502020204030204" pitchFamily="34" charset="0"/>
                </a:endParaRPr>
              </a:p>
              <a:p>
                <a:r>
                  <a:rPr lang="en-IN" sz="2200">
                    <a:effectLst/>
                    <a:ea typeface="Calibri" panose="020F0502020204030204" pitchFamily="34" charset="0"/>
                  </a:rPr>
                  <a:t>γ represents the discounting factor</a:t>
                </a:r>
                <a:endParaRPr lang="en-IN" sz="22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AD16EB-4E6A-4BDE-BD0A-6A470B10B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7762" y="2706624"/>
                <a:ext cx="6251110" cy="3483864"/>
              </a:xfrm>
              <a:blipFill>
                <a:blip r:embed="rId3"/>
                <a:stretch>
                  <a:fillRect l="-1267" t="-227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180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0245-2FB9-4BCD-BB67-8CE28506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Markovian Decision Problem (contd.)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38121E-1FD7-4128-AEDF-F0D60844D1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92040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IN" dirty="0">
                    <a:effectLst/>
                    <a:ea typeface="Calibri" panose="020F0502020204030204" pitchFamily="34" charset="0"/>
                  </a:rPr>
                  <a:t>A policy for a Structured Decision Problem is defined as a unique selection of actions for each possible state given in the problem.</a:t>
                </a:r>
              </a:p>
              <a:p>
                <a:r>
                  <a:rPr lang="en-IN" dirty="0"/>
                  <a:t>Value of a policy:</a:t>
                </a:r>
                <a:br>
                  <a:rPr lang="en-IN" dirty="0"/>
                </a:br>
                <a:r>
                  <a:rPr lang="en-IN" dirty="0">
                    <a:effectLst/>
                    <a:ea typeface="Calibri" panose="020F0502020204030204" pitchFamily="34" charset="0"/>
                  </a:rPr>
                  <a:t>For s ϵ S,</a:t>
                </a:r>
                <a:r>
                  <a:rPr lang="en-IN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p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IN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IN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|"/>
                        <m:ctrlPr>
                          <a:rPr lang="en-IN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𝛾</m:t>
                        </m:r>
                        <m:sSub>
                          <m:sSubPr>
                            <m:ctrlPr>
                              <a:rPr lang="en-IN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IN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IN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IN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  <m:sSub>
                          <m:sSubPr>
                            <m:ctrlPr>
                              <a:rPr lang="en-IN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b>
                        </m:sSub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+…</m:t>
                        </m:r>
                      </m:e>
                    </m:d>
                    <m:sSub>
                      <m:sSubPr>
                        <m:ctrlPr>
                          <a:rPr lang="en-IN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  <m:sub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]</m:t>
                    </m:r>
                  </m:oMath>
                </a14:m>
                <a:r>
                  <a:rPr lang="en-IN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IN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IN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Optimum Policy:</a:t>
                </a:r>
                <a:br>
                  <a:rPr lang="en-IN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IN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ϵ</m:t>
                    </m:r>
                    <m: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ϵ</m:t>
                    </m:r>
                    <m: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IN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IN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N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p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IN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IN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</m:d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p>
                      <m:sSupPr>
                        <m:ctrlPr>
                          <a:rPr lang="en-IN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IN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π</m:t>
                        </m:r>
                      </m:sup>
                    </m:sSup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IN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IN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IN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IN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Quality of </a:t>
                </a:r>
                <a:r>
                  <a:rPr lang="en-IN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IN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ction Value Function: </a:t>
                </a:r>
                <a:br>
                  <a:rPr lang="en-IN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IN" sz="2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𝐸</m:t>
                    </m:r>
                    <m:d>
                      <m:dPr>
                        <m:begChr m:val="["/>
                        <m:endChr m:val="|"/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𝛾</m:t>
                        </m:r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b>
                        </m:s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+…</m:t>
                        </m:r>
                      </m:e>
                    </m:d>
                    <m:sSub>
                      <m:sSub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  <m: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sSub>
                      <m:sSub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b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𝜋</m:t>
                    </m:r>
                    <m:d>
                      <m:d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𝑓𝑜𝑟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≥1]</m:t>
                    </m:r>
                  </m:oMath>
                </a14:m>
                <a:endParaRPr lang="en-IN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IN" sz="2400" dirty="0">
                    <a:effectLst/>
                    <a:ea typeface="Times New Roman" panose="02020603050405020304" pitchFamily="18" charset="0"/>
                  </a:rPr>
                  <a:t>or,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IN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∈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𝑆</m:t>
                        </m:r>
                      </m:sub>
                      <m:sup/>
                      <m:e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𝑇</m:t>
                        </m:r>
                        <m:d>
                          <m:d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{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𝛾</m:t>
                        </m:r>
                        <m:sSup>
                          <m:sSup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IN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</m:sup>
                        </m:sSup>
                        <m:d>
                          <m:d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IN" sz="2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IN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} </m:t>
                        </m:r>
                      </m:e>
                    </m:nary>
                  </m:oMath>
                </a14:m>
                <a:r>
                  <a:rPr lang="en-IN" sz="2400" dirty="0">
                    <a:effectLst/>
                    <a:ea typeface="Times New Roman" panose="02020603050405020304" pitchFamily="18" charset="0"/>
                    <a:cs typeface="Calibri" panose="020F0502020204030204" pitchFamily="34" charset="0"/>
                  </a:rPr>
                  <a:t> for π ϵ Π</a:t>
                </a:r>
                <a:endParaRPr lang="en-IN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38121E-1FD7-4128-AEDF-F0D60844D1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920408"/>
              </a:xfrm>
              <a:blipFill>
                <a:blip r:embed="rId2"/>
                <a:stretch>
                  <a:fillRect l="-1217" t="-272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58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7F7E-AE75-45F5-A7A0-59C55E2E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Reinforcement Learning</a:t>
            </a:r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2FAECB51-BF50-4D42-AEB9-A59B20BEC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77347" y="1863801"/>
            <a:ext cx="8837305" cy="4440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DEA3F3-97DC-4EEB-8EDF-CD3A23D7588F}"/>
              </a:ext>
            </a:extLst>
          </p:cNvPr>
          <p:cNvSpPr txBox="1"/>
          <p:nvPr/>
        </p:nvSpPr>
        <p:spPr>
          <a:xfrm>
            <a:off x="8074560" y="6104492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N" sz="700">
                <a:solidFill>
                  <a:srgbClr val="FFFFFF"/>
                </a:solidFill>
                <a:hlinkClick r:id="rId3" tooltip="https://h3abionet.github.io/H3ABioNet-ML-glossary/reinforcement_learning_intro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N" sz="700">
                <a:solidFill>
                  <a:srgbClr val="FFFFFF"/>
                </a:solidFill>
              </a:rPr>
              <a:t> by Unknown Author is licensed under </a:t>
            </a:r>
            <a:r>
              <a:rPr lang="en-IN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IN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5EC7-929C-428A-BECC-7A7CF988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Environment Definition</a:t>
            </a:r>
            <a:endParaRPr lang="en-IN" sz="46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00E8A4-F7F8-4BD8-98D7-0360FC4B66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42065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370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761</Words>
  <Application>Microsoft Office PowerPoint</Application>
  <PresentationFormat>Widescreen</PresentationFormat>
  <Paragraphs>66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Symbol</vt:lpstr>
      <vt:lpstr>Office Theme</vt:lpstr>
      <vt:lpstr>AI for Multi-period Inventory Optimization with Uncertain Demand</vt:lpstr>
      <vt:lpstr>Introduction</vt:lpstr>
      <vt:lpstr>Objectives of the project</vt:lpstr>
      <vt:lpstr>Sequential Decision Model</vt:lpstr>
      <vt:lpstr>Sequential Decision Model</vt:lpstr>
      <vt:lpstr>Markovian Decision Problem</vt:lpstr>
      <vt:lpstr>Markovian Decision Problem (contd.)</vt:lpstr>
      <vt:lpstr>Reinforcement Learning</vt:lpstr>
      <vt:lpstr>Environment Definition</vt:lpstr>
      <vt:lpstr>Modelling the problem</vt:lpstr>
      <vt:lpstr>Equations connecting the quantities</vt:lpstr>
      <vt:lpstr>Results</vt:lpstr>
      <vt:lpstr>Results</vt:lpstr>
      <vt:lpstr>Results</vt:lpstr>
      <vt:lpstr>Results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Multiperiod Inventory Optimization for Uncertain Demand</dc:title>
  <dc:creator>PRATIK KUMAR MITRA</dc:creator>
  <cp:lastModifiedBy>PRATIK KUMAR MITRA</cp:lastModifiedBy>
  <cp:revision>6</cp:revision>
  <dcterms:created xsi:type="dcterms:W3CDTF">2022-04-26T19:00:39Z</dcterms:created>
  <dcterms:modified xsi:type="dcterms:W3CDTF">2022-04-29T08:51:27Z</dcterms:modified>
</cp:coreProperties>
</file>