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35"/>
  </p:notesMasterIdLst>
  <p:sldIdLst>
    <p:sldId id="262" r:id="rId5"/>
    <p:sldId id="269" r:id="rId6"/>
    <p:sldId id="280" r:id="rId7"/>
    <p:sldId id="281" r:id="rId8"/>
    <p:sldId id="271" r:id="rId9"/>
    <p:sldId id="287" r:id="rId10"/>
    <p:sldId id="288" r:id="rId11"/>
    <p:sldId id="282" r:id="rId12"/>
    <p:sldId id="273" r:id="rId13"/>
    <p:sldId id="289" r:id="rId14"/>
    <p:sldId id="290" r:id="rId15"/>
    <p:sldId id="283" r:id="rId16"/>
    <p:sldId id="284" r:id="rId17"/>
    <p:sldId id="286" r:id="rId18"/>
    <p:sldId id="291" r:id="rId19"/>
    <p:sldId id="292" r:id="rId20"/>
    <p:sldId id="299" r:id="rId21"/>
    <p:sldId id="296" r:id="rId22"/>
    <p:sldId id="298" r:id="rId23"/>
    <p:sldId id="293" r:id="rId24"/>
    <p:sldId id="300" r:id="rId25"/>
    <p:sldId id="302" r:id="rId26"/>
    <p:sldId id="303" r:id="rId27"/>
    <p:sldId id="301" r:id="rId28"/>
    <p:sldId id="305" r:id="rId29"/>
    <p:sldId id="304" r:id="rId30"/>
    <p:sldId id="306" r:id="rId31"/>
    <p:sldId id="295" r:id="rId32"/>
    <p:sldId id="294" r:id="rId33"/>
    <p:sldId id="26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2929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E58D7-1118-4C13-A8FA-9E8EBB3F57C6}" v="410" dt="2023-06-01T20:37:42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7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image" Target="../media/image2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C2C1B-2D99-4BA1-8AED-446EC34B0A5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5DFA593A-90FD-43B4-B3C7-700BFCCAEE10}">
          <dgm:prSet phldrT="[Text]" custT="1"/>
          <dgm:spPr>
            <a:noFill/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IN" sz="1400" dirty="0">
                  <a:solidFill>
                    <a:schemeClr val="tx1"/>
                  </a:solidFill>
                </a:rPr>
                <a:t>Simulator</a:t>
              </a:r>
            </a:p>
            <a:p>
              <a:r>
                <a:rPr lang="en-IN" sz="1400" dirty="0">
                  <a:solidFill>
                    <a:schemeClr val="tx1"/>
                  </a:solidFill>
                </a:rPr>
                <a:t>f(x) + </a:t>
              </a:r>
              <a14:m>
                <m:oMath xmlns:m="http://schemas.openxmlformats.org/officeDocument/2006/math">
                  <m:r>
                    <a:rPr lang="en-IN" sz="1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𝜖</m:t>
                  </m:r>
                </m:oMath>
              </a14:m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5DFA593A-90FD-43B4-B3C7-700BFCCAEE10}">
          <dgm:prSet phldrT="[Text]" custT="1"/>
          <dgm:spPr>
            <a:noFill/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IN" sz="1400" dirty="0">
                  <a:solidFill>
                    <a:schemeClr val="tx1"/>
                  </a:solidFill>
                </a:rPr>
                <a:t>Simulator</a:t>
              </a:r>
            </a:p>
            <a:p>
              <a:r>
                <a:rPr lang="en-IN" sz="1400" dirty="0">
                  <a:solidFill>
                    <a:schemeClr val="tx1"/>
                  </a:solidFill>
                </a:rPr>
                <a:t>f(x) + </a:t>
              </a:r>
              <a:r>
                <a:rPr lang="en-IN" sz="14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𝜖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059F9EED-AD48-4706-BF0C-96CF08B620AE}" type="parTrans" cxnId="{CD99799E-B3C7-4094-BBB8-24AC175DC2BB}">
      <dgm:prSet/>
      <dgm:spPr/>
      <dgm:t>
        <a:bodyPr/>
        <a:lstStyle/>
        <a:p>
          <a:endParaRPr lang="en-IN"/>
        </a:p>
      </dgm:t>
    </dgm:pt>
    <dgm:pt modelId="{166C2040-8CA4-4838-8176-A0301E84325F}" type="sibTrans" cxnId="{CD99799E-B3C7-4094-BBB8-24AC175DC2B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5F9618F1-7E31-435A-A86C-5AD1892B0117}">
          <dgm:prSet phldrT="[Text]" custT="1"/>
          <dgm:spPr>
            <a:noFill/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14:m>
                <m:oMath xmlns:m="http://schemas.openxmlformats.org/officeDocument/2006/math">
                  <m:sSub>
                    <m:sSubPr>
                      <m:ctrlP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sub>
                  </m:sSub>
                </m:oMath>
              </a14:m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14:m>
                <m:oMath xmlns:m="http://schemas.openxmlformats.org/officeDocument/2006/math">
                  <m:sSub>
                    <m:sSubPr>
                      <m:ctrlP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sub>
                  </m:sSub>
                  <m:r>
                    <a:rPr lang="en-US" sz="1400" b="0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  <m:sSubSup>
                    <m:sSubSupPr>
                      <m:ctrlP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sub>
                    <m:sup>
                      <m:r>
                        <a:rPr 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sup>
                  </m:sSubSup>
                </m:oMath>
              </a14:m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m:oMathPara>
              </a14:m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I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m:oMathPara>
              </a14:m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5F9618F1-7E31-435A-A86C-5AD1892B0117}">
          <dgm:prSet phldrT="[Text]" custT="1"/>
          <dgm:spPr>
            <a:noFill/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</a:t>
              </a:r>
            </a:p>
            <a:p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𝐴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</a:t>
              </a:r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𝐴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_(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𝑡−1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𝑥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_(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𝑡,𝑎_𝑡 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  𝑥_(𝑡,𝑎_𝑡)^𝑇</a:t>
              </a:r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𝑏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𝑡= 𝑏_(𝑡−1)+ 𝑟_𝑡  𝑥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_(</a:t>
              </a:r>
              <a:r>
                <a:rPr lang="en-US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𝑡,𝑎_𝑡 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:r>
                <a:rPr lang="en-IN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n-IN" sz="14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𝜃_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 ) ̂= 𝐴_𝑡^(−1) 𝑏_𝑡</a:t>
              </a:r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E653E48-A61C-40A6-9667-A7B0A9C4CD90}" type="parTrans" cxnId="{665F76B3-98EF-4C30-A2E1-CA2FAC4FDF35}">
      <dgm:prSet/>
      <dgm:spPr/>
      <dgm:t>
        <a:bodyPr/>
        <a:lstStyle/>
        <a:p>
          <a:endParaRPr lang="en-IN"/>
        </a:p>
      </dgm:t>
    </dgm:pt>
    <dgm:pt modelId="{8585CD2F-4CB5-411E-BF91-8B84E5D08B69}" type="sibTrans" cxnId="{665F76B3-98EF-4C30-A2E1-CA2FAC4FDF35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3550D470-5633-4942-AD86-5C3509AEA3A3}">
          <dgm:prSet phldrT="[Text]" custT="1"/>
          <dgm:spPr>
            <a:noFill/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Optimizer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Sup>
                      <m:sSubSupPr>
                        <m:ctrlP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I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</m:t>
                    </m:r>
                    <m:d>
                      <m:dPr>
                        <m:begChr m:val="|"/>
                        <m:endChr m:val="|"/>
                        <m:ctrlP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Sup>
                          <m:sSubSupPr>
                            <m:ctrlP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IN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sub>
                    </m:sSub>
                  </m:oMath>
                </m:oMathPara>
              </a14:m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3550D470-5633-4942-AD86-5C3509AEA3A3}">
          <dgm:prSet phldrT="[Text]" custT="1"/>
          <dgm:spPr>
            <a:noFill/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I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Optimizer</a:t>
              </a:r>
            </a:p>
            <a:p>
              <a:pPr/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𝑥_𝑡=𝑎𝑟𝑔𝑚𝑎〖𝑥 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𝜃〗_(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𝑡−1)^(−1) 𝑥_𝑡+</a:t>
              </a:r>
              <a:r>
                <a:rPr lang="en-IN" sz="14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𝛼 ||𝑥_𝑡 | |_(𝐴_(𝑡−1)^(−1) )</a:t>
              </a:r>
              <a:endPara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E43FDB11-8FAF-4669-859F-DF8BCB40DD34}" type="parTrans" cxnId="{E4B265C7-B9D2-49AF-8670-FA973A1AF381}">
      <dgm:prSet/>
      <dgm:spPr/>
      <dgm:t>
        <a:bodyPr/>
        <a:lstStyle/>
        <a:p>
          <a:endParaRPr lang="en-IN"/>
        </a:p>
      </dgm:t>
    </dgm:pt>
    <dgm:pt modelId="{C22AEDAE-66A0-4D7A-98D7-FA91192C81FE}" type="sibTrans" cxnId="{E4B265C7-B9D2-49AF-8670-FA973A1AF381}">
      <dgm:prSet/>
      <dgm:spPr/>
      <dgm:t>
        <a:bodyPr/>
        <a:lstStyle/>
        <a:p>
          <a:endParaRPr lang="en-IN"/>
        </a:p>
      </dgm:t>
    </dgm:pt>
    <dgm:pt modelId="{8643FA1E-C250-4379-B0BC-0097E98B5009}" type="pres">
      <dgm:prSet presAssocID="{A3AC2C1B-2D99-4BA1-8AED-446EC34B0A53}" presName="cycle" presStyleCnt="0">
        <dgm:presLayoutVars>
          <dgm:dir/>
          <dgm:resizeHandles val="exact"/>
        </dgm:presLayoutVars>
      </dgm:prSet>
      <dgm:spPr/>
    </dgm:pt>
    <dgm:pt modelId="{9272E5CE-9074-4999-9A8C-D13E8B0F38D7}" type="pres">
      <dgm:prSet presAssocID="{5DFA593A-90FD-43B4-B3C7-700BFCCAEE10}" presName="node" presStyleLbl="node1" presStyleIdx="0" presStyleCnt="3" custScaleX="65394" custScaleY="53145">
        <dgm:presLayoutVars>
          <dgm:bulletEnabled val="1"/>
        </dgm:presLayoutVars>
      </dgm:prSet>
      <dgm:spPr/>
    </dgm:pt>
    <dgm:pt modelId="{95438DE0-4ADE-43F1-B30B-EE01BAC4D41B}" type="pres">
      <dgm:prSet presAssocID="{5DFA593A-90FD-43B4-B3C7-700BFCCAEE10}" presName="spNode" presStyleCnt="0"/>
      <dgm:spPr/>
    </dgm:pt>
    <dgm:pt modelId="{9E00FFCB-1808-4192-840E-BEFC18BFFE53}" type="pres">
      <dgm:prSet presAssocID="{166C2040-8CA4-4838-8176-A0301E84325F}" presName="sibTrans" presStyleLbl="sibTrans1D1" presStyleIdx="0" presStyleCnt="3"/>
      <dgm:spPr/>
    </dgm:pt>
    <dgm:pt modelId="{3851FB2A-36F3-4446-B1D4-5852CDDB22A6}" type="pres">
      <dgm:prSet presAssocID="{5F9618F1-7E31-435A-A86C-5AD1892B0117}" presName="node" presStyleLbl="node1" presStyleIdx="1" presStyleCnt="3" custScaleX="146733" custRadScaleRad="106570" custRadScaleInc="-23903">
        <dgm:presLayoutVars>
          <dgm:bulletEnabled val="1"/>
        </dgm:presLayoutVars>
      </dgm:prSet>
      <dgm:spPr/>
    </dgm:pt>
    <dgm:pt modelId="{2BB5880E-2B1F-44C1-B4C3-69E8D09ABAF3}" type="pres">
      <dgm:prSet presAssocID="{5F9618F1-7E31-435A-A86C-5AD1892B0117}" presName="spNode" presStyleCnt="0"/>
      <dgm:spPr/>
    </dgm:pt>
    <dgm:pt modelId="{90BED7DF-2451-4BB2-8C12-16A0DA0E016C}" type="pres">
      <dgm:prSet presAssocID="{8585CD2F-4CB5-411E-BF91-8B84E5D08B69}" presName="sibTrans" presStyleLbl="sibTrans1D1" presStyleIdx="1" presStyleCnt="3"/>
      <dgm:spPr/>
    </dgm:pt>
    <dgm:pt modelId="{61BCF7A2-D642-4513-B0ED-102887BD2C2F}" type="pres">
      <dgm:prSet presAssocID="{3550D470-5633-4942-AD86-5C3509AEA3A3}" presName="node" presStyleLbl="node1" presStyleIdx="2" presStyleCnt="3" custScaleX="138712" custScaleY="101075" custRadScaleRad="96210" custRadScaleInc="24924">
        <dgm:presLayoutVars>
          <dgm:bulletEnabled val="1"/>
        </dgm:presLayoutVars>
      </dgm:prSet>
      <dgm:spPr/>
    </dgm:pt>
    <dgm:pt modelId="{EE589968-F0A6-4B19-A09F-A32BD389F850}" type="pres">
      <dgm:prSet presAssocID="{3550D470-5633-4942-AD86-5C3509AEA3A3}" presName="spNode" presStyleCnt="0"/>
      <dgm:spPr/>
    </dgm:pt>
    <dgm:pt modelId="{9A399A63-D5B0-4A5B-BED4-185D086F17D8}" type="pres">
      <dgm:prSet presAssocID="{C22AEDAE-66A0-4D7A-98D7-FA91192C81FE}" presName="sibTrans" presStyleLbl="sibTrans1D1" presStyleIdx="2" presStyleCnt="3"/>
      <dgm:spPr/>
    </dgm:pt>
  </dgm:ptLst>
  <dgm:cxnLst>
    <dgm:cxn modelId="{366FB01B-77B5-459B-B5B6-A039A3536E26}" type="presOf" srcId="{5F9618F1-7E31-435A-A86C-5AD1892B0117}" destId="{3851FB2A-36F3-4446-B1D4-5852CDDB22A6}" srcOrd="0" destOrd="0" presId="urn:microsoft.com/office/officeart/2005/8/layout/cycle5"/>
    <dgm:cxn modelId="{1654943A-BF18-493D-BEDE-96544F4D1D7A}" type="presOf" srcId="{5DFA593A-90FD-43B4-B3C7-700BFCCAEE10}" destId="{9272E5CE-9074-4999-9A8C-D13E8B0F38D7}" srcOrd="0" destOrd="0" presId="urn:microsoft.com/office/officeart/2005/8/layout/cycle5"/>
    <dgm:cxn modelId="{5202C078-9E70-474F-9071-66D424C12F3F}" type="presOf" srcId="{C22AEDAE-66A0-4D7A-98D7-FA91192C81FE}" destId="{9A399A63-D5B0-4A5B-BED4-185D086F17D8}" srcOrd="0" destOrd="0" presId="urn:microsoft.com/office/officeart/2005/8/layout/cycle5"/>
    <dgm:cxn modelId="{CD99799E-B3C7-4094-BBB8-24AC175DC2BB}" srcId="{A3AC2C1B-2D99-4BA1-8AED-446EC34B0A53}" destId="{5DFA593A-90FD-43B4-B3C7-700BFCCAEE10}" srcOrd="0" destOrd="0" parTransId="{059F9EED-AD48-4706-BF0C-96CF08B620AE}" sibTransId="{166C2040-8CA4-4838-8176-A0301E84325F}"/>
    <dgm:cxn modelId="{BB5B07A4-B499-41DB-B03B-66DF9DBA2E92}" type="presOf" srcId="{3550D470-5633-4942-AD86-5C3509AEA3A3}" destId="{61BCF7A2-D642-4513-B0ED-102887BD2C2F}" srcOrd="0" destOrd="0" presId="urn:microsoft.com/office/officeart/2005/8/layout/cycle5"/>
    <dgm:cxn modelId="{0F334FA4-A332-457E-84BE-452777809B94}" type="presOf" srcId="{166C2040-8CA4-4838-8176-A0301E84325F}" destId="{9E00FFCB-1808-4192-840E-BEFC18BFFE53}" srcOrd="0" destOrd="0" presId="urn:microsoft.com/office/officeart/2005/8/layout/cycle5"/>
    <dgm:cxn modelId="{665F76B3-98EF-4C30-A2E1-CA2FAC4FDF35}" srcId="{A3AC2C1B-2D99-4BA1-8AED-446EC34B0A53}" destId="{5F9618F1-7E31-435A-A86C-5AD1892B0117}" srcOrd="1" destOrd="0" parTransId="{8E653E48-A61C-40A6-9667-A7B0A9C4CD90}" sibTransId="{8585CD2F-4CB5-411E-BF91-8B84E5D08B69}"/>
    <dgm:cxn modelId="{C67F95BD-E111-4891-AAD5-55E710BDE3DE}" type="presOf" srcId="{8585CD2F-4CB5-411E-BF91-8B84E5D08B69}" destId="{90BED7DF-2451-4BB2-8C12-16A0DA0E016C}" srcOrd="0" destOrd="0" presId="urn:microsoft.com/office/officeart/2005/8/layout/cycle5"/>
    <dgm:cxn modelId="{E4B265C7-B9D2-49AF-8670-FA973A1AF381}" srcId="{A3AC2C1B-2D99-4BA1-8AED-446EC34B0A53}" destId="{3550D470-5633-4942-AD86-5C3509AEA3A3}" srcOrd="2" destOrd="0" parTransId="{E43FDB11-8FAF-4669-859F-DF8BCB40DD34}" sibTransId="{C22AEDAE-66A0-4D7A-98D7-FA91192C81FE}"/>
    <dgm:cxn modelId="{4B500ED5-03FB-456C-95A0-AF94A5E1D49D}" type="presOf" srcId="{A3AC2C1B-2D99-4BA1-8AED-446EC34B0A53}" destId="{8643FA1E-C250-4379-B0BC-0097E98B5009}" srcOrd="0" destOrd="0" presId="urn:microsoft.com/office/officeart/2005/8/layout/cycle5"/>
    <dgm:cxn modelId="{94743A93-A3C0-4E96-BB57-224A41F03571}" type="presParOf" srcId="{8643FA1E-C250-4379-B0BC-0097E98B5009}" destId="{9272E5CE-9074-4999-9A8C-D13E8B0F38D7}" srcOrd="0" destOrd="0" presId="urn:microsoft.com/office/officeart/2005/8/layout/cycle5"/>
    <dgm:cxn modelId="{295DFDBE-B68A-409F-884F-C1F0BDF7E45D}" type="presParOf" srcId="{8643FA1E-C250-4379-B0BC-0097E98B5009}" destId="{95438DE0-4ADE-43F1-B30B-EE01BAC4D41B}" srcOrd="1" destOrd="0" presId="urn:microsoft.com/office/officeart/2005/8/layout/cycle5"/>
    <dgm:cxn modelId="{F59D558B-E2D0-466E-B9DD-E6B8C1D4809C}" type="presParOf" srcId="{8643FA1E-C250-4379-B0BC-0097E98B5009}" destId="{9E00FFCB-1808-4192-840E-BEFC18BFFE53}" srcOrd="2" destOrd="0" presId="urn:microsoft.com/office/officeart/2005/8/layout/cycle5"/>
    <dgm:cxn modelId="{C58BEF94-0F80-4601-AFEB-98DBF088B8D3}" type="presParOf" srcId="{8643FA1E-C250-4379-B0BC-0097E98B5009}" destId="{3851FB2A-36F3-4446-B1D4-5852CDDB22A6}" srcOrd="3" destOrd="0" presId="urn:microsoft.com/office/officeart/2005/8/layout/cycle5"/>
    <dgm:cxn modelId="{1B4B4E49-F6A4-46DE-A5EB-0ECCFE185273}" type="presParOf" srcId="{8643FA1E-C250-4379-B0BC-0097E98B5009}" destId="{2BB5880E-2B1F-44C1-B4C3-69E8D09ABAF3}" srcOrd="4" destOrd="0" presId="urn:microsoft.com/office/officeart/2005/8/layout/cycle5"/>
    <dgm:cxn modelId="{30D94D8C-0D32-4946-AC57-C571CE1F9C0D}" type="presParOf" srcId="{8643FA1E-C250-4379-B0BC-0097E98B5009}" destId="{90BED7DF-2451-4BB2-8C12-16A0DA0E016C}" srcOrd="5" destOrd="0" presId="urn:microsoft.com/office/officeart/2005/8/layout/cycle5"/>
    <dgm:cxn modelId="{AC21B021-1DCA-4EDD-ABA6-7018502EEF48}" type="presParOf" srcId="{8643FA1E-C250-4379-B0BC-0097E98B5009}" destId="{61BCF7A2-D642-4513-B0ED-102887BD2C2F}" srcOrd="6" destOrd="0" presId="urn:microsoft.com/office/officeart/2005/8/layout/cycle5"/>
    <dgm:cxn modelId="{C077BD15-FA6E-4003-8407-72099013BA99}" type="presParOf" srcId="{8643FA1E-C250-4379-B0BC-0097E98B5009}" destId="{EE589968-F0A6-4B19-A09F-A32BD389F850}" srcOrd="7" destOrd="0" presId="urn:microsoft.com/office/officeart/2005/8/layout/cycle5"/>
    <dgm:cxn modelId="{5C8AF893-8C7D-49A8-AB0D-035D644398E9}" type="presParOf" srcId="{8643FA1E-C250-4379-B0BC-0097E98B5009}" destId="{9A399A63-D5B0-4A5B-BED4-185D086F17D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C2C1B-2D99-4BA1-8AED-446EC34B0A5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FA593A-90FD-43B4-B3C7-700BFCCAEE10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59F9EED-AD48-4706-BF0C-96CF08B620AE}" type="parTrans" cxnId="{CD99799E-B3C7-4094-BBB8-24AC175DC2BB}">
      <dgm:prSet/>
      <dgm:spPr/>
      <dgm:t>
        <a:bodyPr/>
        <a:lstStyle/>
        <a:p>
          <a:endParaRPr lang="en-IN"/>
        </a:p>
      </dgm:t>
    </dgm:pt>
    <dgm:pt modelId="{166C2040-8CA4-4838-8176-A0301E84325F}" type="sibTrans" cxnId="{CD99799E-B3C7-4094-BBB8-24AC175DC2BB}">
      <dgm:prSet/>
      <dgm:spPr/>
      <dgm:t>
        <a:bodyPr/>
        <a:lstStyle/>
        <a:p>
          <a:endParaRPr lang="en-IN"/>
        </a:p>
      </dgm:t>
    </dgm:pt>
    <dgm:pt modelId="{5F9618F1-7E31-435A-A86C-5AD1892B0117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8E653E48-A61C-40A6-9667-A7B0A9C4CD90}" type="parTrans" cxnId="{665F76B3-98EF-4C30-A2E1-CA2FAC4FDF35}">
      <dgm:prSet/>
      <dgm:spPr/>
      <dgm:t>
        <a:bodyPr/>
        <a:lstStyle/>
        <a:p>
          <a:endParaRPr lang="en-IN"/>
        </a:p>
      </dgm:t>
    </dgm:pt>
    <dgm:pt modelId="{8585CD2F-4CB5-411E-BF91-8B84E5D08B69}" type="sibTrans" cxnId="{665F76B3-98EF-4C30-A2E1-CA2FAC4FDF35}">
      <dgm:prSet/>
      <dgm:spPr/>
      <dgm:t>
        <a:bodyPr/>
        <a:lstStyle/>
        <a:p>
          <a:endParaRPr lang="en-IN"/>
        </a:p>
      </dgm:t>
    </dgm:pt>
    <dgm:pt modelId="{3550D470-5633-4942-AD86-5C3509AEA3A3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E43FDB11-8FAF-4669-859F-DF8BCB40DD34}" type="parTrans" cxnId="{E4B265C7-B9D2-49AF-8670-FA973A1AF381}">
      <dgm:prSet/>
      <dgm:spPr/>
      <dgm:t>
        <a:bodyPr/>
        <a:lstStyle/>
        <a:p>
          <a:endParaRPr lang="en-IN"/>
        </a:p>
      </dgm:t>
    </dgm:pt>
    <dgm:pt modelId="{C22AEDAE-66A0-4D7A-98D7-FA91192C81FE}" type="sibTrans" cxnId="{E4B265C7-B9D2-49AF-8670-FA973A1AF381}">
      <dgm:prSet/>
      <dgm:spPr/>
      <dgm:t>
        <a:bodyPr/>
        <a:lstStyle/>
        <a:p>
          <a:endParaRPr lang="en-IN"/>
        </a:p>
      </dgm:t>
    </dgm:pt>
    <dgm:pt modelId="{8643FA1E-C250-4379-B0BC-0097E98B5009}" type="pres">
      <dgm:prSet presAssocID="{A3AC2C1B-2D99-4BA1-8AED-446EC34B0A53}" presName="cycle" presStyleCnt="0">
        <dgm:presLayoutVars>
          <dgm:dir/>
          <dgm:resizeHandles val="exact"/>
        </dgm:presLayoutVars>
      </dgm:prSet>
      <dgm:spPr/>
    </dgm:pt>
    <dgm:pt modelId="{9272E5CE-9074-4999-9A8C-D13E8B0F38D7}" type="pres">
      <dgm:prSet presAssocID="{5DFA593A-90FD-43B4-B3C7-700BFCCAEE10}" presName="node" presStyleLbl="node1" presStyleIdx="0" presStyleCnt="3" custScaleX="65394" custScaleY="53145">
        <dgm:presLayoutVars>
          <dgm:bulletEnabled val="1"/>
        </dgm:presLayoutVars>
      </dgm:prSet>
      <dgm:spPr/>
    </dgm:pt>
    <dgm:pt modelId="{95438DE0-4ADE-43F1-B30B-EE01BAC4D41B}" type="pres">
      <dgm:prSet presAssocID="{5DFA593A-90FD-43B4-B3C7-700BFCCAEE10}" presName="spNode" presStyleCnt="0"/>
      <dgm:spPr/>
    </dgm:pt>
    <dgm:pt modelId="{9E00FFCB-1808-4192-840E-BEFC18BFFE53}" type="pres">
      <dgm:prSet presAssocID="{166C2040-8CA4-4838-8176-A0301E84325F}" presName="sibTrans" presStyleLbl="sibTrans1D1" presStyleIdx="0" presStyleCnt="3"/>
      <dgm:spPr/>
    </dgm:pt>
    <dgm:pt modelId="{3851FB2A-36F3-4446-B1D4-5852CDDB22A6}" type="pres">
      <dgm:prSet presAssocID="{5F9618F1-7E31-435A-A86C-5AD1892B0117}" presName="node" presStyleLbl="node1" presStyleIdx="1" presStyleCnt="3" custScaleX="146733" custRadScaleRad="106570" custRadScaleInc="-23903">
        <dgm:presLayoutVars>
          <dgm:bulletEnabled val="1"/>
        </dgm:presLayoutVars>
      </dgm:prSet>
      <dgm:spPr/>
    </dgm:pt>
    <dgm:pt modelId="{2BB5880E-2B1F-44C1-B4C3-69E8D09ABAF3}" type="pres">
      <dgm:prSet presAssocID="{5F9618F1-7E31-435A-A86C-5AD1892B0117}" presName="spNode" presStyleCnt="0"/>
      <dgm:spPr/>
    </dgm:pt>
    <dgm:pt modelId="{90BED7DF-2451-4BB2-8C12-16A0DA0E016C}" type="pres">
      <dgm:prSet presAssocID="{8585CD2F-4CB5-411E-BF91-8B84E5D08B69}" presName="sibTrans" presStyleLbl="sibTrans1D1" presStyleIdx="1" presStyleCnt="3"/>
      <dgm:spPr/>
    </dgm:pt>
    <dgm:pt modelId="{61BCF7A2-D642-4513-B0ED-102887BD2C2F}" type="pres">
      <dgm:prSet presAssocID="{3550D470-5633-4942-AD86-5C3509AEA3A3}" presName="node" presStyleLbl="node1" presStyleIdx="2" presStyleCnt="3" custScaleX="138712" custScaleY="101075" custRadScaleRad="96210" custRadScaleInc="24924">
        <dgm:presLayoutVars>
          <dgm:bulletEnabled val="1"/>
        </dgm:presLayoutVars>
      </dgm:prSet>
      <dgm:spPr/>
    </dgm:pt>
    <dgm:pt modelId="{EE589968-F0A6-4B19-A09F-A32BD389F850}" type="pres">
      <dgm:prSet presAssocID="{3550D470-5633-4942-AD86-5C3509AEA3A3}" presName="spNode" presStyleCnt="0"/>
      <dgm:spPr/>
    </dgm:pt>
    <dgm:pt modelId="{9A399A63-D5B0-4A5B-BED4-185D086F17D8}" type="pres">
      <dgm:prSet presAssocID="{C22AEDAE-66A0-4D7A-98D7-FA91192C81FE}" presName="sibTrans" presStyleLbl="sibTrans1D1" presStyleIdx="2" presStyleCnt="3"/>
      <dgm:spPr/>
    </dgm:pt>
  </dgm:ptLst>
  <dgm:cxnLst>
    <dgm:cxn modelId="{366FB01B-77B5-459B-B5B6-A039A3536E26}" type="presOf" srcId="{5F9618F1-7E31-435A-A86C-5AD1892B0117}" destId="{3851FB2A-36F3-4446-B1D4-5852CDDB22A6}" srcOrd="0" destOrd="0" presId="urn:microsoft.com/office/officeart/2005/8/layout/cycle5"/>
    <dgm:cxn modelId="{1654943A-BF18-493D-BEDE-96544F4D1D7A}" type="presOf" srcId="{5DFA593A-90FD-43B4-B3C7-700BFCCAEE10}" destId="{9272E5CE-9074-4999-9A8C-D13E8B0F38D7}" srcOrd="0" destOrd="0" presId="urn:microsoft.com/office/officeart/2005/8/layout/cycle5"/>
    <dgm:cxn modelId="{5202C078-9E70-474F-9071-66D424C12F3F}" type="presOf" srcId="{C22AEDAE-66A0-4D7A-98D7-FA91192C81FE}" destId="{9A399A63-D5B0-4A5B-BED4-185D086F17D8}" srcOrd="0" destOrd="0" presId="urn:microsoft.com/office/officeart/2005/8/layout/cycle5"/>
    <dgm:cxn modelId="{CD99799E-B3C7-4094-BBB8-24AC175DC2BB}" srcId="{A3AC2C1B-2D99-4BA1-8AED-446EC34B0A53}" destId="{5DFA593A-90FD-43B4-B3C7-700BFCCAEE10}" srcOrd="0" destOrd="0" parTransId="{059F9EED-AD48-4706-BF0C-96CF08B620AE}" sibTransId="{166C2040-8CA4-4838-8176-A0301E84325F}"/>
    <dgm:cxn modelId="{BB5B07A4-B499-41DB-B03B-66DF9DBA2E92}" type="presOf" srcId="{3550D470-5633-4942-AD86-5C3509AEA3A3}" destId="{61BCF7A2-D642-4513-B0ED-102887BD2C2F}" srcOrd="0" destOrd="0" presId="urn:microsoft.com/office/officeart/2005/8/layout/cycle5"/>
    <dgm:cxn modelId="{0F334FA4-A332-457E-84BE-452777809B94}" type="presOf" srcId="{166C2040-8CA4-4838-8176-A0301E84325F}" destId="{9E00FFCB-1808-4192-840E-BEFC18BFFE53}" srcOrd="0" destOrd="0" presId="urn:microsoft.com/office/officeart/2005/8/layout/cycle5"/>
    <dgm:cxn modelId="{665F76B3-98EF-4C30-A2E1-CA2FAC4FDF35}" srcId="{A3AC2C1B-2D99-4BA1-8AED-446EC34B0A53}" destId="{5F9618F1-7E31-435A-A86C-5AD1892B0117}" srcOrd="1" destOrd="0" parTransId="{8E653E48-A61C-40A6-9667-A7B0A9C4CD90}" sibTransId="{8585CD2F-4CB5-411E-BF91-8B84E5D08B69}"/>
    <dgm:cxn modelId="{C67F95BD-E111-4891-AAD5-55E710BDE3DE}" type="presOf" srcId="{8585CD2F-4CB5-411E-BF91-8B84E5D08B69}" destId="{90BED7DF-2451-4BB2-8C12-16A0DA0E016C}" srcOrd="0" destOrd="0" presId="urn:microsoft.com/office/officeart/2005/8/layout/cycle5"/>
    <dgm:cxn modelId="{E4B265C7-B9D2-49AF-8670-FA973A1AF381}" srcId="{A3AC2C1B-2D99-4BA1-8AED-446EC34B0A53}" destId="{3550D470-5633-4942-AD86-5C3509AEA3A3}" srcOrd="2" destOrd="0" parTransId="{E43FDB11-8FAF-4669-859F-DF8BCB40DD34}" sibTransId="{C22AEDAE-66A0-4D7A-98D7-FA91192C81FE}"/>
    <dgm:cxn modelId="{4B500ED5-03FB-456C-95A0-AF94A5E1D49D}" type="presOf" srcId="{A3AC2C1B-2D99-4BA1-8AED-446EC34B0A53}" destId="{8643FA1E-C250-4379-B0BC-0097E98B5009}" srcOrd="0" destOrd="0" presId="urn:microsoft.com/office/officeart/2005/8/layout/cycle5"/>
    <dgm:cxn modelId="{94743A93-A3C0-4E96-BB57-224A41F03571}" type="presParOf" srcId="{8643FA1E-C250-4379-B0BC-0097E98B5009}" destId="{9272E5CE-9074-4999-9A8C-D13E8B0F38D7}" srcOrd="0" destOrd="0" presId="urn:microsoft.com/office/officeart/2005/8/layout/cycle5"/>
    <dgm:cxn modelId="{295DFDBE-B68A-409F-884F-C1F0BDF7E45D}" type="presParOf" srcId="{8643FA1E-C250-4379-B0BC-0097E98B5009}" destId="{95438DE0-4ADE-43F1-B30B-EE01BAC4D41B}" srcOrd="1" destOrd="0" presId="urn:microsoft.com/office/officeart/2005/8/layout/cycle5"/>
    <dgm:cxn modelId="{F59D558B-E2D0-466E-B9DD-E6B8C1D4809C}" type="presParOf" srcId="{8643FA1E-C250-4379-B0BC-0097E98B5009}" destId="{9E00FFCB-1808-4192-840E-BEFC18BFFE53}" srcOrd="2" destOrd="0" presId="urn:microsoft.com/office/officeart/2005/8/layout/cycle5"/>
    <dgm:cxn modelId="{C58BEF94-0F80-4601-AFEB-98DBF088B8D3}" type="presParOf" srcId="{8643FA1E-C250-4379-B0BC-0097E98B5009}" destId="{3851FB2A-36F3-4446-B1D4-5852CDDB22A6}" srcOrd="3" destOrd="0" presId="urn:microsoft.com/office/officeart/2005/8/layout/cycle5"/>
    <dgm:cxn modelId="{1B4B4E49-F6A4-46DE-A5EB-0ECCFE185273}" type="presParOf" srcId="{8643FA1E-C250-4379-B0BC-0097E98B5009}" destId="{2BB5880E-2B1F-44C1-B4C3-69E8D09ABAF3}" srcOrd="4" destOrd="0" presId="urn:microsoft.com/office/officeart/2005/8/layout/cycle5"/>
    <dgm:cxn modelId="{30D94D8C-0D32-4946-AC57-C571CE1F9C0D}" type="presParOf" srcId="{8643FA1E-C250-4379-B0BC-0097E98B5009}" destId="{90BED7DF-2451-4BB2-8C12-16A0DA0E016C}" srcOrd="5" destOrd="0" presId="urn:microsoft.com/office/officeart/2005/8/layout/cycle5"/>
    <dgm:cxn modelId="{AC21B021-1DCA-4EDD-ABA6-7018502EEF48}" type="presParOf" srcId="{8643FA1E-C250-4379-B0BC-0097E98B5009}" destId="{61BCF7A2-D642-4513-B0ED-102887BD2C2F}" srcOrd="6" destOrd="0" presId="urn:microsoft.com/office/officeart/2005/8/layout/cycle5"/>
    <dgm:cxn modelId="{C077BD15-FA6E-4003-8407-72099013BA99}" type="presParOf" srcId="{8643FA1E-C250-4379-B0BC-0097E98B5009}" destId="{EE589968-F0A6-4B19-A09F-A32BD389F850}" srcOrd="7" destOrd="0" presId="urn:microsoft.com/office/officeart/2005/8/layout/cycle5"/>
    <dgm:cxn modelId="{5C8AF893-8C7D-49A8-AB0D-035D644398E9}" type="presParOf" srcId="{8643FA1E-C250-4379-B0BC-0097E98B5009}" destId="{9A399A63-D5B0-4A5B-BED4-185D086F17D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E5CE-9074-4999-9A8C-D13E8B0F38D7}">
      <dsp:nvSpPr>
        <dsp:cNvPr id="0" name=""/>
        <dsp:cNvSpPr/>
      </dsp:nvSpPr>
      <dsp:spPr>
        <a:xfrm>
          <a:off x="3551917" y="184113"/>
          <a:ext cx="1567778" cy="828176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chemeClr val="tx1"/>
              </a:solidFill>
            </a:rPr>
            <a:t>Simulator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chemeClr val="tx1"/>
              </a:solidFill>
            </a:rPr>
            <a:t>f(x) + </a:t>
          </a:r>
          <a14:m xmlns:a14="http://schemas.microsoft.com/office/drawing/2010/main">
            <m:oMath xmlns:m="http://schemas.openxmlformats.org/officeDocument/2006/math">
              <m:r>
                <a:rPr lang="en-IN" sz="1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𝜖</m:t>
              </m:r>
            </m:oMath>
          </a14:m>
          <a:endParaRPr lang="en-IN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2345" y="224541"/>
        <a:ext cx="1486922" cy="747320"/>
      </dsp:txXfrm>
    </dsp:sp>
    <dsp:sp modelId="{9E00FFCB-1808-4192-840E-BEFC18BFFE53}">
      <dsp:nvSpPr>
        <dsp:cNvPr id="0" name=""/>
        <dsp:cNvSpPr/>
      </dsp:nvSpPr>
      <dsp:spPr>
        <a:xfrm>
          <a:off x="2396562" y="648577"/>
          <a:ext cx="4152868" cy="4152868"/>
        </a:xfrm>
        <a:custGeom>
          <a:avLst/>
          <a:gdLst/>
          <a:ahLst/>
          <a:cxnLst/>
          <a:rect l="0" t="0" r="0" b="0"/>
          <a:pathLst>
            <a:path>
              <a:moveTo>
                <a:pt x="3156379" y="302935"/>
              </a:moveTo>
              <a:arcTo wR="2076434" hR="2076434" stAng="18080322" swAng="2634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1FB2A-36F3-4446-B1D4-5852CDDB22A6}">
      <dsp:nvSpPr>
        <dsp:cNvPr id="0" name=""/>
        <dsp:cNvSpPr/>
      </dsp:nvSpPr>
      <dsp:spPr>
        <a:xfrm>
          <a:off x="4650439" y="2668213"/>
          <a:ext cx="3517828" cy="1558332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Update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14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r>
            <a:rPr lang="en-IN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1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−1</m:t>
                  </m:r>
                </m:sub>
              </m:sSub>
            </m:oMath>
          </a14:m>
          <a:r>
            <a:rPr lang="en-IN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1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en-US" sz="14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e>
                    <m:sub>
                      <m:r>
                        <a:rPr lang="en-US" sz="14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sub>
              </m:sSub>
              <m:r>
                <a:rPr lang="en-US" sz="1400" b="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 </m:t>
              </m:r>
              <m:sSubSup>
                <m:sSubSupPr>
                  <m:ctrlP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en-US" sz="14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e>
                    <m:sub>
                      <m:r>
                        <a:rPr lang="en-US" sz="14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sub>
                <m:sup>
                  <m:r>
                    <a:rPr lang="en-US" sz="1400" b="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𝑇</m:t>
                  </m:r>
                </m:sup>
              </m:sSubSup>
            </m:oMath>
          </a14:m>
          <a:endParaRPr lang="en-IN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IN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  <m:r>
                  <a:rPr lang="en-US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 </m:t>
                </m:r>
                <m:sSub>
                  <m:sSubPr>
                    <m:ctrlP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sub>
                </m:sSub>
                <m:r>
                  <a:rPr lang="en-US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 </m:t>
                </m:r>
                <m:sSub>
                  <m:sSubPr>
                    <m:ctrlP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e>
                  <m:sub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  <m:r>
                  <a:rPr lang="en-US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 </m:t>
                </m:r>
                <m:sSub>
                  <m:sSubPr>
                    <m:ctrlPr>
                      <a:rPr lang="en-IN" sz="14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sub>
                </m:sSub>
              </m:oMath>
            </m:oMathPara>
          </a14:m>
          <a:endParaRPr lang="en-IN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̂"/>
                    <m:ctrlPr>
                      <a:rPr lang="en-IN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accPr>
                  <m:e>
                    <m:sSub>
                      <m:sSubPr>
                        <m:ctrlPr>
                          <a:rPr lang="en-IN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e>
                </m:acc>
                <m:r>
                  <a:rPr lang="en-IN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 </m:t>
                </m:r>
                <m:sSubSup>
                  <m:sSubSupPr>
                    <m:ctrlP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e>
                  <m:sub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  <m:sup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sup>
                </m:sSubSup>
                <m:sSub>
                  <m:sSubPr>
                    <m:ctrlP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</m:oMath>
            </m:oMathPara>
          </a14:m>
          <a:endParaRPr lang="en-IN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6510" y="2744284"/>
        <a:ext cx="3365686" cy="1406190"/>
      </dsp:txXfrm>
    </dsp:sp>
    <dsp:sp modelId="{90BED7DF-2451-4BB2-8C12-16A0DA0E016C}">
      <dsp:nvSpPr>
        <dsp:cNvPr id="0" name=""/>
        <dsp:cNvSpPr/>
      </dsp:nvSpPr>
      <dsp:spPr>
        <a:xfrm>
          <a:off x="2412923" y="638778"/>
          <a:ext cx="4152868" cy="4152868"/>
        </a:xfrm>
        <a:custGeom>
          <a:avLst/>
          <a:gdLst/>
          <a:ahLst/>
          <a:cxnLst/>
          <a:rect l="0" t="0" r="0" b="0"/>
          <a:pathLst>
            <a:path>
              <a:moveTo>
                <a:pt x="3023224" y="3924451"/>
              </a:moveTo>
              <a:arcTo wR="2076434" hR="2076434" stAng="3772361" swAng="34433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CF7A2-D642-4513-B0ED-102887BD2C2F}">
      <dsp:nvSpPr>
        <dsp:cNvPr id="0" name=""/>
        <dsp:cNvSpPr/>
      </dsp:nvSpPr>
      <dsp:spPr>
        <a:xfrm>
          <a:off x="796145" y="2571355"/>
          <a:ext cx="3325530" cy="1575084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Optimizer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IN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  <m:r>
                  <a:rPr lang="en-IN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IN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𝑎𝑟𝑔𝑚𝑎</m:t>
                </m:r>
                <m:sSubSup>
                  <m:sSubSupPr>
                    <m:ctrlP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e>
                  <m:sub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sup>
                </m:sSubSup>
                <m:sSub>
                  <m:sSubPr>
                    <m:ctrlP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  <m:r>
                  <a:rPr lang="en-IN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en-IN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m:t>𝛼</m:t>
                </m:r>
                <m:r>
                  <a:rPr lang="en-IN" sz="1400" b="0" i="1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m:t> |</m:t>
                </m:r>
                <m:d>
                  <m:dPr>
                    <m:begChr m:val="|"/>
                    <m:endChr m:val="|"/>
                    <m:ctrlP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e>
                </m:d>
                <m:sSub>
                  <m:sSubPr>
                    <m:ctrlP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en-IN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e>
                  <m:sub>
                    <m:sSubSup>
                      <m:sSubSupPr>
                        <m:ctrlP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IN" sz="1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sub>
                </m:sSub>
              </m:oMath>
            </m:oMathPara>
          </a14:m>
          <a:endParaRPr lang="en-IN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034" y="2648244"/>
        <a:ext cx="3171752" cy="1421306"/>
      </dsp:txXfrm>
    </dsp:sp>
    <dsp:sp modelId="{9A399A63-D5B0-4A5B-BED4-185D086F17D8}">
      <dsp:nvSpPr>
        <dsp:cNvPr id="0" name=""/>
        <dsp:cNvSpPr/>
      </dsp:nvSpPr>
      <dsp:spPr>
        <a:xfrm>
          <a:off x="2339608" y="563503"/>
          <a:ext cx="4152868" cy="4152868"/>
        </a:xfrm>
        <a:custGeom>
          <a:avLst/>
          <a:gdLst/>
          <a:ahLst/>
          <a:cxnLst/>
          <a:rect l="0" t="0" r="0" b="0"/>
          <a:pathLst>
            <a:path>
              <a:moveTo>
                <a:pt x="61287" y="1575673"/>
              </a:moveTo>
              <a:arcTo wR="2076434" hR="2076434" stAng="11637314" swAng="2363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02-06-2023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5" y="-1281"/>
            <a:ext cx="755828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54" y="1132413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613043"/>
            <a:ext cx="4288604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166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3043"/>
            <a:ext cx="424212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elog.io/@taejinjeong/Reinforcement-Learning-Multi-Armed-Bandit-Proble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pc16/Polynomial-Neural-LinUCB.g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069520" y="1215354"/>
            <a:ext cx="7247166" cy="499336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for Noisy Polynomial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1069520" y="4532829"/>
            <a:ext cx="7247166" cy="423370"/>
          </a:xfrm>
        </p:spPr>
        <p:txBody>
          <a:bodyPr anchor="b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1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guidance of:</a:t>
            </a:r>
          </a:p>
          <a:p>
            <a:pPr lvl="0"/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Manu Kumar Gupta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Mehta Family School of Data Science and Artificial Intelligence</a:t>
            </a:r>
          </a:p>
          <a:p>
            <a:pPr lvl="0"/>
            <a:r>
              <a:rPr lang="en-US" sz="1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Roorkee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4294967295"/>
          </p:nvPr>
        </p:nvSpPr>
        <p:spPr>
          <a:xfrm>
            <a:off x="1069520" y="2741000"/>
            <a:ext cx="7247166" cy="423370"/>
          </a:xfrm>
        </p:spPr>
        <p:txBody>
          <a:bodyPr anchor="b"/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Name-</a:t>
            </a:r>
            <a:r>
              <a:rPr lang="en-US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Deepanshu Chauhan</a:t>
            </a:r>
          </a:p>
          <a:p>
            <a:pPr lvl="0"/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 no. - 21566005</a:t>
            </a:r>
            <a:endParaRPr lang="en-US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F0F9-31CF-CAF8-18C9-4940374B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8206305-CCDB-08AF-1A77-15B53B9B54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15428" r="11415" b="13071"/>
          <a:stretch/>
        </p:blipFill>
        <p:spPr>
          <a:xfrm>
            <a:off x="1381328" y="2422188"/>
            <a:ext cx="6566170" cy="2821022"/>
          </a:xfrm>
        </p:spPr>
      </p:pic>
    </p:spTree>
    <p:extLst>
      <p:ext uri="{BB962C8B-B14F-4D97-AF65-F5344CB8AC3E}">
        <p14:creationId xmlns:p14="http://schemas.microsoft.com/office/powerpoint/2010/main" val="159926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5FB8-E824-E53F-D649-F0E4EC1B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BF0B23E6-99BF-4B8E-1478-5701469D5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15429" r="11752" b="12578"/>
          <a:stretch/>
        </p:blipFill>
        <p:spPr>
          <a:xfrm>
            <a:off x="1342418" y="2422187"/>
            <a:ext cx="6575898" cy="2840477"/>
          </a:xfrm>
        </p:spPr>
      </p:pic>
    </p:spTree>
    <p:extLst>
      <p:ext uri="{BB962C8B-B14F-4D97-AF65-F5344CB8AC3E}">
        <p14:creationId xmlns:p14="http://schemas.microsoft.com/office/powerpoint/2010/main" val="422118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9B60-9F94-B246-F554-E3C786FE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CE59DE4-D389-435F-8F3A-622B03982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15429" r="11197" b="13564"/>
          <a:stretch/>
        </p:blipFill>
        <p:spPr>
          <a:xfrm>
            <a:off x="1352146" y="2422188"/>
            <a:ext cx="6614808" cy="2801566"/>
          </a:xfrm>
        </p:spPr>
      </p:pic>
    </p:spTree>
    <p:extLst>
      <p:ext uri="{BB962C8B-B14F-4D97-AF65-F5344CB8AC3E}">
        <p14:creationId xmlns:p14="http://schemas.microsoft.com/office/powerpoint/2010/main" val="269137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2626-79F0-97D2-7E84-37987D07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95B4D91-042C-EC67-D96A-9F51D2071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15429" r="10532" b="12825"/>
          <a:stretch/>
        </p:blipFill>
        <p:spPr>
          <a:xfrm>
            <a:off x="1361872" y="2422187"/>
            <a:ext cx="6663447" cy="2830749"/>
          </a:xfrm>
        </p:spPr>
      </p:pic>
    </p:spTree>
    <p:extLst>
      <p:ext uri="{BB962C8B-B14F-4D97-AF65-F5344CB8AC3E}">
        <p14:creationId xmlns:p14="http://schemas.microsoft.com/office/powerpoint/2010/main" val="184296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74F8-7ECC-E981-3AA6-1FB58112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3346944-F5C2-CA69-F4D2-C13665AC0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15676" r="10975" b="12085"/>
          <a:stretch/>
        </p:blipFill>
        <p:spPr>
          <a:xfrm>
            <a:off x="1352146" y="2431916"/>
            <a:ext cx="6634264" cy="2850204"/>
          </a:xfrm>
        </p:spPr>
      </p:pic>
    </p:spTree>
    <p:extLst>
      <p:ext uri="{BB962C8B-B14F-4D97-AF65-F5344CB8AC3E}">
        <p14:creationId xmlns:p14="http://schemas.microsoft.com/office/powerpoint/2010/main" val="81318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B8DA-251A-93CB-1BAF-D959B98E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Contextual Bandits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2316-4C27-D6A7-A27D-7BDA42B062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leverages the representation power of deep neural networks and uses a neural network-based random feature mapping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of linear contextual bandit: the reward is assumed to be linear in the feature vector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contextual bandit requires restrictive assumptions on the reward function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have been introduced to learn the underlying reward function in contextual bandit, thanks to their strong representation power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1B5DD9C-352A-A860-1983-B1C79C202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98" y="3429000"/>
            <a:ext cx="4131224" cy="27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2006A-82DE-4A21-041C-FFD5F247BC53}"/>
              </a:ext>
            </a:extLst>
          </p:cNvPr>
          <p:cNvSpPr txBox="1"/>
          <p:nvPr/>
        </p:nvSpPr>
        <p:spPr>
          <a:xfrm rot="16200000">
            <a:off x="1707962" y="4565662"/>
            <a:ext cx="90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4A16F-7778-60E0-0621-B5303F41159C}"/>
              </a:ext>
            </a:extLst>
          </p:cNvPr>
          <p:cNvSpPr txBox="1"/>
          <p:nvPr/>
        </p:nvSpPr>
        <p:spPr>
          <a:xfrm>
            <a:off x="3421721" y="6120257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step</a:t>
            </a:r>
          </a:p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Reward vs Time step</a:t>
            </a:r>
            <a:endParaRPr lang="en-IN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209B-D040-96A5-9308-9FA0C4A0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 Learning Using Neural Bandit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E24826-437D-DFA6-ECA3-F3AD4CA9E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654" y="1226519"/>
            <a:ext cx="8767763" cy="3467517"/>
          </a:xfrm>
        </p:spPr>
      </p:pic>
    </p:spTree>
    <p:extLst>
      <p:ext uri="{BB962C8B-B14F-4D97-AF65-F5344CB8AC3E}">
        <p14:creationId xmlns:p14="http://schemas.microsoft.com/office/powerpoint/2010/main" val="60169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D44E-C95F-F71B-FF4B-5922DAC2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Online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639D71B-4D82-2381-F66D-BDFFE0BCDA17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554525117"/>
                  </p:ext>
                </p:extLst>
              </p:nvPr>
            </p:nvGraphicFramePr>
            <p:xfrm>
              <a:off x="180975" y="1174750"/>
              <a:ext cx="8767763" cy="52228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639D71B-4D82-2381-F66D-BDFFE0BCDA17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554525117"/>
                  </p:ext>
                </p:extLst>
              </p:nvPr>
            </p:nvGraphicFramePr>
            <p:xfrm>
              <a:off x="180975" y="1174750"/>
              <a:ext cx="8767763" cy="52228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BFA77B-83D9-0F5B-9BBB-E6BFB3D41015}"/>
                  </a:ext>
                </a:extLst>
              </p:cNvPr>
              <p:cNvSpPr txBox="1"/>
              <p:nvPr/>
            </p:nvSpPr>
            <p:spPr>
              <a:xfrm>
                <a:off x="6282812" y="2454635"/>
                <a:ext cx="25676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f(x)+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model degree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BFA77B-83D9-0F5B-9BBB-E6BFB3D4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2" y="2454635"/>
                <a:ext cx="2567603" cy="307777"/>
              </a:xfrm>
              <a:prstGeom prst="rect">
                <a:avLst/>
              </a:prstGeom>
              <a:blipFill>
                <a:blip r:embed="rId11"/>
                <a:stretch>
                  <a:fillRect l="-713"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DCD6EB-99D4-503F-2DBF-B4F8F3BBB44E}"/>
              </a:ext>
            </a:extLst>
          </p:cNvPr>
          <p:cNvSpPr txBox="1"/>
          <p:nvPr/>
        </p:nvSpPr>
        <p:spPr>
          <a:xfrm>
            <a:off x="2528887" y="2454636"/>
            <a:ext cx="688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1933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7812-59C4-F9FA-4B26-F353760D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ILS and CILS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1EB3B-1291-F4E1-1CE0-E688BAC98AC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80653" y="1173984"/>
                <a:ext cx="8776534" cy="5223272"/>
              </a:xfrm>
            </p:spPr>
            <p:txBody>
              <a:bodyPr/>
              <a:lstStyle/>
              <a:p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ILS estimate the model curve by applying least squares to set of prior set of points and their values</a:t>
                </a:r>
              </a:p>
              <a:p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Selects the point greedily with respect realized model for the next period.</a:t>
                </a:r>
              </a:p>
              <a:p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CILS integrate forced-dispersion with ILS.</a:t>
                </a:r>
              </a:p>
              <a:p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CILS with threshold parameter k suggests at time t point: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1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8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sz="1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sgn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I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8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IN" sz="18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−1/4</m:t>
                                  </m:r>
                                </m:sup>
                              </m:sSup>
                              <m:r>
                                <a:rPr lang="en-IN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−1/4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IN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𝐼𝐿𝑆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              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I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average of estimated points suggested over t-1 time period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1EB3B-1291-F4E1-1CE0-E688BAC98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80653" y="1173984"/>
                <a:ext cx="8776534" cy="5223272"/>
              </a:xfrm>
              <a:blipFill>
                <a:blip r:embed="rId2"/>
                <a:stretch>
                  <a:fillRect l="-486" t="-701" r="-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0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55B0-F72E-AB8B-2AB1-B139C62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Barycentric Spanner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F9D4-2DEC-39A3-BAB8-63211C2AC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Approximates the pairwise distances between set of points on a metric scale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way to efficiently split exploration-exploitation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approximate the distances between the contexts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similar or related contexts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4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Bandit Algorithm?</a:t>
            </a:r>
          </a:p>
        </p:txBody>
      </p:sp>
      <p:pic>
        <p:nvPicPr>
          <p:cNvPr id="5" name="Content Placeholder 4" descr="Chart, treemap chart&#10;&#10;Description automatically generated">
            <a:extLst>
              <a:ext uri="{FF2B5EF4-FFF2-40B4-BE49-F238E27FC236}">
                <a16:creationId xmlns:a16="http://schemas.microsoft.com/office/drawing/2014/main" id="{914AC314-4B6B-6C6E-BC4E-0465DA5FA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81" y="1436377"/>
            <a:ext cx="4761638" cy="3291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808CE-84C7-E0CB-BFD5-ADF92165F418}"/>
              </a:ext>
            </a:extLst>
          </p:cNvPr>
          <p:cNvSpPr txBox="1"/>
          <p:nvPr/>
        </p:nvSpPr>
        <p:spPr>
          <a:xfrm>
            <a:off x="3402843" y="4727643"/>
            <a:ext cx="233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Slot Machine (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E9B07-78E5-5CDF-6B83-7948D90B102C}"/>
                  </a:ext>
                </a:extLst>
              </p:cNvPr>
              <p:cNvSpPr txBox="1"/>
              <p:nvPr/>
            </p:nvSpPr>
            <p:spPr>
              <a:xfrm>
                <a:off x="505838" y="5311302"/>
                <a:ext cx="79864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Unknown winning probability: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Exploration vs Exploitation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 regret</a:t>
                </a: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E9B07-78E5-5CDF-6B83-7948D90B1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8" y="5311302"/>
                <a:ext cx="7986409" cy="1200329"/>
              </a:xfrm>
              <a:prstGeom prst="rect">
                <a:avLst/>
              </a:prstGeom>
              <a:blipFill>
                <a:blip r:embed="rId4"/>
                <a:stretch>
                  <a:fillRect l="-534" t="-25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B686-75B2-6B45-DA9B-3F0813F4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09E476-01EC-74CC-9A5E-5CCACA3CEA35}"/>
                  </a:ext>
                </a:extLst>
              </p:cNvPr>
              <p:cNvSpPr txBox="1"/>
              <p:nvPr/>
            </p:nvSpPr>
            <p:spPr>
              <a:xfrm>
                <a:off x="180655" y="1147864"/>
                <a:ext cx="87979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Simulator function f(x) = 10 + 100x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N(0,1)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09E476-01EC-74CC-9A5E-5CCACA3CE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5" y="1147864"/>
                <a:ext cx="8797976" cy="954107"/>
              </a:xfrm>
              <a:prstGeom prst="rect">
                <a:avLst/>
              </a:prstGeom>
              <a:blipFill>
                <a:blip r:embed="rId2"/>
                <a:stretch>
                  <a:fillRect t="-3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receipt, font, screenshot&#10;&#10;Description automatically generated">
            <a:extLst>
              <a:ext uri="{FF2B5EF4-FFF2-40B4-BE49-F238E27FC236}">
                <a16:creationId xmlns:a16="http://schemas.microsoft.com/office/drawing/2014/main" id="{80376932-96F1-9888-F8D7-96CCF14FF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/>
          <a:stretch/>
        </p:blipFill>
        <p:spPr>
          <a:xfrm>
            <a:off x="1759974" y="1624916"/>
            <a:ext cx="6145161" cy="1187109"/>
          </a:xfrm>
          <a:prstGeom prst="rect">
            <a:avLst/>
          </a:prstGeom>
        </p:spPr>
      </p:pic>
      <p:pic>
        <p:nvPicPr>
          <p:cNvPr id="10" name="Picture 9" descr="A picture containing screenshot, text, line, plot">
            <a:extLst>
              <a:ext uri="{FF2B5EF4-FFF2-40B4-BE49-F238E27FC236}">
                <a16:creationId xmlns:a16="http://schemas.microsoft.com/office/drawing/2014/main" id="{14B23513-2ED9-F69A-5FBC-1A1946EC0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33" y="2921269"/>
            <a:ext cx="3325540" cy="3253389"/>
          </a:xfrm>
          <a:prstGeom prst="rect">
            <a:avLst/>
          </a:prstGeom>
        </p:spPr>
      </p:pic>
      <p:pic>
        <p:nvPicPr>
          <p:cNvPr id="12" name="Picture 11" descr="A screen shot of a graph">
            <a:extLst>
              <a:ext uri="{FF2B5EF4-FFF2-40B4-BE49-F238E27FC236}">
                <a16:creationId xmlns:a16="http://schemas.microsoft.com/office/drawing/2014/main" id="{930574DB-D024-7BB7-435D-D58010EAE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7" y="2921268"/>
            <a:ext cx="3325540" cy="32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32D4-A58C-24C5-68F1-D9FCF780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9E030-5B15-DD61-FD9D-8ABFE35DACB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500 + 400x - 10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9E030-5B15-DD61-FD9D-8ABFE35DA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screenshot, font, line">
            <a:extLst>
              <a:ext uri="{FF2B5EF4-FFF2-40B4-BE49-F238E27FC236}">
                <a16:creationId xmlns:a16="http://schemas.microsoft.com/office/drawing/2014/main" id="{EC10B599-5167-1C8B-D368-A17E96AC67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/>
          <a:stretch/>
        </p:blipFill>
        <p:spPr>
          <a:xfrm>
            <a:off x="1492121" y="1619571"/>
            <a:ext cx="6145200" cy="1292327"/>
          </a:xfrm>
          <a:prstGeom prst="rect">
            <a:avLst/>
          </a:prstGeom>
        </p:spPr>
      </p:pic>
      <p:pic>
        <p:nvPicPr>
          <p:cNvPr id="7" name="Picture 6" descr="A picture containing screenshot, text, line, plot">
            <a:extLst>
              <a:ext uri="{FF2B5EF4-FFF2-40B4-BE49-F238E27FC236}">
                <a16:creationId xmlns:a16="http://schemas.microsoft.com/office/drawing/2014/main" id="{D574D732-53E2-A854-8586-9FE074B0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21" y="2870978"/>
            <a:ext cx="3481278" cy="3352842"/>
          </a:xfrm>
          <a:prstGeom prst="rect">
            <a:avLst/>
          </a:prstGeom>
        </p:spPr>
      </p:pic>
      <p:pic>
        <p:nvPicPr>
          <p:cNvPr id="9" name="Picture 8" descr="A screen shot of a graph">
            <a:extLst>
              <a:ext uri="{FF2B5EF4-FFF2-40B4-BE49-F238E27FC236}">
                <a16:creationId xmlns:a16="http://schemas.microsoft.com/office/drawing/2014/main" id="{FDDE0464-C740-AB4E-1BE4-B7D2A16B6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5" y="2888127"/>
            <a:ext cx="3481278" cy="33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6109-6A52-AB97-D6C6-3BC5CBB6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73790-9476-D015-DC51-898915887E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1.1x – 0.5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N(0,0.01)</a:t>
                </a:r>
              </a:p>
              <a:p>
                <a:pPr marL="0" indent="0" algn="ctr">
                  <a:buNone/>
                </a:pP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73790-9476-D015-DC51-898915887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, screenshot, font, number">
            <a:extLst>
              <a:ext uri="{FF2B5EF4-FFF2-40B4-BE49-F238E27FC236}">
                <a16:creationId xmlns:a16="http://schemas.microsoft.com/office/drawing/2014/main" id="{7EC83223-FBFA-82C2-FA4F-F6DB74D89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/>
          <a:stretch/>
        </p:blipFill>
        <p:spPr>
          <a:xfrm>
            <a:off x="1499400" y="1586265"/>
            <a:ext cx="6145200" cy="1220528"/>
          </a:xfrm>
          <a:prstGeom prst="rect">
            <a:avLst/>
          </a:prstGeom>
        </p:spPr>
      </p:pic>
      <p:pic>
        <p:nvPicPr>
          <p:cNvPr id="9" name="Picture 8" descr="A picture containing screenshot, line, text, plot">
            <a:extLst>
              <a:ext uri="{FF2B5EF4-FFF2-40B4-BE49-F238E27FC236}">
                <a16:creationId xmlns:a16="http://schemas.microsoft.com/office/drawing/2014/main" id="{A40D48CA-471B-1E29-B9EB-D4B19463E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36945"/>
            <a:ext cx="3383869" cy="3330157"/>
          </a:xfrm>
          <a:prstGeom prst="rect">
            <a:avLst/>
          </a:prstGeom>
        </p:spPr>
      </p:pic>
      <p:pic>
        <p:nvPicPr>
          <p:cNvPr id="11" name="Picture 10" descr="A screen shot of a graph">
            <a:extLst>
              <a:ext uri="{FF2B5EF4-FFF2-40B4-BE49-F238E27FC236}">
                <a16:creationId xmlns:a16="http://schemas.microsoft.com/office/drawing/2014/main" id="{FD32940E-9A30-CB6E-034C-E7BC2FFCD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1" y="2936945"/>
            <a:ext cx="3357012" cy="33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966F-6FD1-3D70-0F20-F3955C63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54714-3734-35A5-018F-6E660110838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80654" y="1144487"/>
                <a:ext cx="8768137" cy="522327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10 + 100x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N(0,1)</a:t>
                </a:r>
              </a:p>
              <a:p>
                <a:pPr marL="0" indent="0" algn="ctr">
                  <a:buNone/>
                </a:pP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54714-3734-35A5-018F-6E6601108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80654" y="1144487"/>
                <a:ext cx="8768137" cy="5223272"/>
              </a:xfrm>
              <a:blipFill>
                <a:blip r:embed="rId2"/>
                <a:stretch>
                  <a:fillRect t="-7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screenshot, font, number">
            <a:extLst>
              <a:ext uri="{FF2B5EF4-FFF2-40B4-BE49-F238E27FC236}">
                <a16:creationId xmlns:a16="http://schemas.microsoft.com/office/drawing/2014/main" id="{1ABC403E-48C9-87AF-5E2B-1BEDB1F8E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/>
          <a:stretch/>
        </p:blipFill>
        <p:spPr>
          <a:xfrm>
            <a:off x="1680863" y="1608649"/>
            <a:ext cx="5767718" cy="1620000"/>
          </a:xfrm>
          <a:prstGeom prst="rect">
            <a:avLst/>
          </a:prstGeom>
        </p:spPr>
      </p:pic>
      <p:pic>
        <p:nvPicPr>
          <p:cNvPr id="7" name="Picture 6" descr="A picture containing text, plot, diagram, line">
            <a:extLst>
              <a:ext uri="{FF2B5EF4-FFF2-40B4-BE49-F238E27FC236}">
                <a16:creationId xmlns:a16="http://schemas.microsoft.com/office/drawing/2014/main" id="{29BF9607-E7CD-69F2-1277-D9A126A8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8649"/>
            <a:ext cx="3254477" cy="3240608"/>
          </a:xfrm>
          <a:prstGeom prst="rect">
            <a:avLst/>
          </a:prstGeom>
        </p:spPr>
      </p:pic>
      <p:pic>
        <p:nvPicPr>
          <p:cNvPr id="9" name="Picture 8" descr="A picture containing text, screenshot, line, plot">
            <a:extLst>
              <a:ext uri="{FF2B5EF4-FFF2-40B4-BE49-F238E27FC236}">
                <a16:creationId xmlns:a16="http://schemas.microsoft.com/office/drawing/2014/main" id="{DEE77592-FD5A-B886-63F4-4EA59C3B6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2" y="3228649"/>
            <a:ext cx="3093663" cy="30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3CB-A0D2-E935-47E3-F21828A6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845B589-99DB-90A5-52AC-FF6BC7C486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500 + 400x - 10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N(0,1)</a:t>
                </a:r>
              </a:p>
              <a:p>
                <a:pPr marL="0" indent="0" algn="ctr">
                  <a:buNone/>
                </a:pP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845B589-99DB-90A5-52AC-FF6BC7C48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screenshot, font, number">
            <a:extLst>
              <a:ext uri="{FF2B5EF4-FFF2-40B4-BE49-F238E27FC236}">
                <a16:creationId xmlns:a16="http://schemas.microsoft.com/office/drawing/2014/main" id="{A68A8FF2-5018-16ED-1C39-10B690A8C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/>
          <a:stretch/>
        </p:blipFill>
        <p:spPr>
          <a:xfrm>
            <a:off x="1649139" y="1661007"/>
            <a:ext cx="5831164" cy="1620000"/>
          </a:xfrm>
          <a:prstGeom prst="rect">
            <a:avLst/>
          </a:prstGeom>
        </p:spPr>
      </p:pic>
      <p:pic>
        <p:nvPicPr>
          <p:cNvPr id="10" name="Picture 9" descr="A picture containing text, plot, screenshot, diagram">
            <a:extLst>
              <a:ext uri="{FF2B5EF4-FFF2-40B4-BE49-F238E27FC236}">
                <a16:creationId xmlns:a16="http://schemas.microsoft.com/office/drawing/2014/main" id="{1638D8CF-6BC1-9963-7361-EDA25F74B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6" y="3358005"/>
            <a:ext cx="3110490" cy="3049585"/>
          </a:xfrm>
          <a:prstGeom prst="rect">
            <a:avLst/>
          </a:prstGeom>
        </p:spPr>
      </p:pic>
      <p:pic>
        <p:nvPicPr>
          <p:cNvPr id="12" name="Picture 11" descr="A picture containing text, screenshot, line, plot">
            <a:extLst>
              <a:ext uri="{FF2B5EF4-FFF2-40B4-BE49-F238E27FC236}">
                <a16:creationId xmlns:a16="http://schemas.microsoft.com/office/drawing/2014/main" id="{6AD999B3-28DF-687A-42EF-C78158668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8" y="3389422"/>
            <a:ext cx="3254477" cy="30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9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1529-C015-1098-F26E-BB958B9C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74B5-83DF-DBEF-0BB6-D1CE2942DAD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10 +100x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N(0,5)</a:t>
                </a:r>
              </a:p>
              <a:p>
                <a:pPr marL="0" indent="0" algn="ctr">
                  <a:buNone/>
                </a:pP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74B5-83DF-DBEF-0BB6-D1CE2942D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8E19D02B-F80E-4023-4155-AC50E7DF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/>
          <a:stretch/>
        </p:blipFill>
        <p:spPr>
          <a:xfrm>
            <a:off x="1601505" y="1711127"/>
            <a:ext cx="5940990" cy="1188000"/>
          </a:xfrm>
          <a:prstGeom prst="rect">
            <a:avLst/>
          </a:prstGeom>
        </p:spPr>
      </p:pic>
      <p:pic>
        <p:nvPicPr>
          <p:cNvPr id="7" name="Picture 6" descr="A picture containing text, diagram, plot, line">
            <a:extLst>
              <a:ext uri="{FF2B5EF4-FFF2-40B4-BE49-F238E27FC236}">
                <a16:creationId xmlns:a16="http://schemas.microsoft.com/office/drawing/2014/main" id="{0F0BD9E1-B3A8-3ACF-AD5C-C8EB38F67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76" y="2840012"/>
            <a:ext cx="3484993" cy="3472298"/>
          </a:xfrm>
          <a:prstGeom prst="rect">
            <a:avLst/>
          </a:prstGeom>
        </p:spPr>
      </p:pic>
      <p:pic>
        <p:nvPicPr>
          <p:cNvPr id="9" name="Picture 8" descr="A picture containing text, screenshot, line, diagram">
            <a:extLst>
              <a:ext uri="{FF2B5EF4-FFF2-40B4-BE49-F238E27FC236}">
                <a16:creationId xmlns:a16="http://schemas.microsoft.com/office/drawing/2014/main" id="{9CC2BFAA-570D-98B1-B4AA-6976F5F0E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9" y="2899127"/>
            <a:ext cx="3353166" cy="33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4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5DE3-D0B9-515E-9FE2-0223E87C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C8967-08E6-7BD9-DC39-2C4CFFC832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500 + 400x - 10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N(0,5)</a:t>
                </a:r>
              </a:p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C8967-08E6-7BD9-DC39-2C4CFFC83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DFE122A2-96B2-06B5-651E-41D7FB41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1648697"/>
            <a:ext cx="6228000" cy="1118587"/>
          </a:xfrm>
          <a:prstGeom prst="rect">
            <a:avLst/>
          </a:prstGeom>
        </p:spPr>
      </p:pic>
      <p:pic>
        <p:nvPicPr>
          <p:cNvPr id="7" name="Picture 6" descr="A picture containing screenshot, text, line, plot">
            <a:extLst>
              <a:ext uri="{FF2B5EF4-FFF2-40B4-BE49-F238E27FC236}">
                <a16:creationId xmlns:a16="http://schemas.microsoft.com/office/drawing/2014/main" id="{9F6B815B-9C67-1710-45D5-871ED7DF7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79" y="2840055"/>
            <a:ext cx="3653032" cy="3518260"/>
          </a:xfrm>
          <a:prstGeom prst="rect">
            <a:avLst/>
          </a:prstGeom>
        </p:spPr>
      </p:pic>
      <p:pic>
        <p:nvPicPr>
          <p:cNvPr id="9" name="Picture 8" descr="A screen shot of a graph">
            <a:extLst>
              <a:ext uri="{FF2B5EF4-FFF2-40B4-BE49-F238E27FC236}">
                <a16:creationId xmlns:a16="http://schemas.microsoft.com/office/drawing/2014/main" id="{0D7329BC-BB0E-F8A5-0F9B-5A97DDF62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8" y="2856970"/>
            <a:ext cx="3653032" cy="34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03EF-9E16-A50A-C38A-D850F965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07E18-6C18-BD26-AAFA-E44E4983CCF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-150 + 480x - 165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+22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N(0,10)</a:t>
                </a:r>
              </a:p>
              <a:p>
                <a:pPr marL="0" indent="0" algn="ctr">
                  <a:buNone/>
                </a:pP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07E18-6C18-BD26-AAFA-E44E4983C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5C4EF6A-F9DE-34BC-56EA-FBD8FF5A6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/>
          <a:stretch/>
        </p:blipFill>
        <p:spPr>
          <a:xfrm>
            <a:off x="1397654" y="1640941"/>
            <a:ext cx="6348691" cy="1440000"/>
          </a:xfrm>
          <a:prstGeom prst="rect">
            <a:avLst/>
          </a:prstGeom>
        </p:spPr>
      </p:pic>
      <p:pic>
        <p:nvPicPr>
          <p:cNvPr id="7" name="Picture 6" descr="A picture containing line, text, plot, screenshot">
            <a:extLst>
              <a:ext uri="{FF2B5EF4-FFF2-40B4-BE49-F238E27FC236}">
                <a16:creationId xmlns:a16="http://schemas.microsoft.com/office/drawing/2014/main" id="{03CD38FF-73B0-2251-E9E6-03A0B7E8A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3" y="3071921"/>
            <a:ext cx="3539700" cy="3334356"/>
          </a:xfrm>
          <a:prstGeom prst="rect">
            <a:avLst/>
          </a:prstGeom>
        </p:spPr>
      </p:pic>
      <p:pic>
        <p:nvPicPr>
          <p:cNvPr id="9" name="Picture 8" descr="A picture containing screenshot, text, line, plot">
            <a:extLst>
              <a:ext uri="{FF2B5EF4-FFF2-40B4-BE49-F238E27FC236}">
                <a16:creationId xmlns:a16="http://schemas.microsoft.com/office/drawing/2014/main" id="{B0B0FEC4-076A-148E-C32E-8B979BBDE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1" y="3052836"/>
            <a:ext cx="3548148" cy="33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5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DB27-739F-0E72-BEF0-D01BECF6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BB08-1DAD-B457-A91F-09F1E479C8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Deep Neural Network to learn underlying function</a:t>
            </a: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 experimenting the algorithm with real world application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82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CD63-2E72-892C-0F6A-200039AC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Refrences</a:t>
            </a:r>
            <a:endParaRPr lang="en-I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F4F1-BBCD-9A53-E70B-0C42DD8B18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Sutton, Richard S., and Andrew G.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Reinforcement learning: An introduction. MIT press, 1998</a:t>
            </a:r>
          </a:p>
          <a:p>
            <a:pPr algn="just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Udemy.com</a:t>
            </a:r>
          </a:p>
          <a:p>
            <a:pPr algn="just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thegaurdian.com</a:t>
            </a:r>
          </a:p>
          <a:p>
            <a:pPr algn="just"/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Polynomial Neural Bandit algorithm,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https://github.com/dpc16/Polynomial-Neural-LinUCB.git</a:t>
            </a:r>
            <a:endParaRPr lang="en-I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3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731E-AFBE-4AE0-90A8-9DBCEB6E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Bandits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3F3-B2A7-8C4A-0582-35A9593CD8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 of multi-armed bandit algorithm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considers context / state of environment before choosing any action.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59D03395-1B78-A286-4DF4-015CEBBF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5" y="2661455"/>
            <a:ext cx="8123769" cy="28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1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E614-7296-8CFF-FB6D-2228EA20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757117" cy="554587"/>
          </a:xfrm>
        </p:spPr>
        <p:txBody>
          <a:bodyPr/>
          <a:lstStyle/>
          <a:p>
            <a:pPr algn="just"/>
            <a:r>
              <a:rPr lang="en-IN" dirty="0"/>
              <a:t>Contextual Bandit for Personalized News Recommendation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D52DB-851B-35B6-231B-2D69F67D1A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99616" y="2877872"/>
            <a:ext cx="5344764" cy="31069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F7DDA-DABD-770C-2FB9-4E182CA952D2}"/>
              </a:ext>
            </a:extLst>
          </p:cNvPr>
          <p:cNvSpPr txBox="1"/>
          <p:nvPr/>
        </p:nvSpPr>
        <p:spPr>
          <a:xfrm>
            <a:off x="2500006" y="6037319"/>
            <a:ext cx="414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News Recommendation (source: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thegaudian.com)</a:t>
            </a:r>
            <a:endParaRPr lang="en-IN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B64AE-42F6-3B52-1D8D-E482624FD22D}"/>
              </a:ext>
            </a:extLst>
          </p:cNvPr>
          <p:cNvSpPr txBox="1"/>
          <p:nvPr/>
        </p:nvSpPr>
        <p:spPr>
          <a:xfrm>
            <a:off x="180653" y="1128409"/>
            <a:ext cx="8768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user arrive on website, a story is shown to the user among all the available stories, it is like pulling an arm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will get a reward if user click on that story otherwise no reward will be awarded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Grouping the people based on some criteria</a:t>
            </a:r>
          </a:p>
        </p:txBody>
      </p:sp>
    </p:spTree>
    <p:extLst>
      <p:ext uri="{BB962C8B-B14F-4D97-AF65-F5344CB8AC3E}">
        <p14:creationId xmlns:p14="http://schemas.microsoft.com/office/powerpoint/2010/main" val="160081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9F1D-D569-E6A2-28CD-35AAFD9B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183450"/>
            <a:ext cx="7042080" cy="55458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4773E1C6-2BF5-61B1-E20A-98300E3A3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23812" r="9200" b="13564"/>
          <a:stretch/>
        </p:blipFill>
        <p:spPr>
          <a:xfrm>
            <a:off x="648000" y="2457000"/>
            <a:ext cx="7868978" cy="288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31924-57D6-1C5A-4C25-94389FABC37A}"/>
              </a:ext>
            </a:extLst>
          </p:cNvPr>
          <p:cNvSpPr txBox="1"/>
          <p:nvPr/>
        </p:nvSpPr>
        <p:spPr>
          <a:xfrm>
            <a:off x="2952344" y="5337000"/>
            <a:ext cx="323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udemy.com</a:t>
            </a:r>
            <a:endParaRPr lang="en-I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6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FFC5-ACAD-9955-45BF-30E5021B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0A804FF-3C06-07AE-09C8-9A9976119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0606" r="10753" b="14057"/>
          <a:stretch/>
        </p:blipFill>
        <p:spPr>
          <a:xfrm>
            <a:off x="1313234" y="2626468"/>
            <a:ext cx="6692630" cy="2577830"/>
          </a:xfrm>
        </p:spPr>
      </p:pic>
    </p:spTree>
    <p:extLst>
      <p:ext uri="{BB962C8B-B14F-4D97-AF65-F5344CB8AC3E}">
        <p14:creationId xmlns:p14="http://schemas.microsoft.com/office/powerpoint/2010/main" val="42580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7ABF-538A-0BBA-AAB3-61666C48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B091DB9-E4C4-4238-A255-AF59710B4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20114" r="10865" b="12084"/>
          <a:stretch/>
        </p:blipFill>
        <p:spPr>
          <a:xfrm>
            <a:off x="1371600" y="2607012"/>
            <a:ext cx="6624536" cy="2675107"/>
          </a:xfrm>
        </p:spPr>
      </p:pic>
    </p:spTree>
    <p:extLst>
      <p:ext uri="{BB962C8B-B14F-4D97-AF65-F5344CB8AC3E}">
        <p14:creationId xmlns:p14="http://schemas.microsoft.com/office/powerpoint/2010/main" val="294168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9884-89D8-09A6-80A9-774EE2CC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8DB7253-C705-1EAF-58D7-9C7BECC571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15182" r="10976" b="12331"/>
          <a:stretch/>
        </p:blipFill>
        <p:spPr>
          <a:xfrm>
            <a:off x="1303506" y="2412460"/>
            <a:ext cx="6682903" cy="2859931"/>
          </a:xfrm>
        </p:spPr>
      </p:pic>
    </p:spTree>
    <p:extLst>
      <p:ext uri="{BB962C8B-B14F-4D97-AF65-F5344CB8AC3E}">
        <p14:creationId xmlns:p14="http://schemas.microsoft.com/office/powerpoint/2010/main" val="156019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99F3-4ADC-C1C4-7424-8D8D678F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71126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UCB Algorithm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6290B-1E1C-C54C-D990-DE64D2C2CD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14689" r="11086" b="13071"/>
          <a:stretch/>
        </p:blipFill>
        <p:spPr>
          <a:xfrm>
            <a:off x="1381328" y="2393004"/>
            <a:ext cx="6595353" cy="2850205"/>
          </a:xfrm>
        </p:spPr>
      </p:pic>
    </p:spTree>
    <p:extLst>
      <p:ext uri="{BB962C8B-B14F-4D97-AF65-F5344CB8AC3E}">
        <p14:creationId xmlns:p14="http://schemas.microsoft.com/office/powerpoint/2010/main" val="619763377"/>
      </p:ext>
    </p:extLst>
  </p:cSld>
  <p:clrMapOvr>
    <a:masterClrMapping/>
  </p:clrMapOvr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A9F6CEA3DCE4890C5824349EE581B" ma:contentTypeVersion="6" ma:contentTypeDescription="Create a new document." ma:contentTypeScope="" ma:versionID="6fd42e86711312d81c60f4aa97b36f86">
  <xsd:schema xmlns:xsd="http://www.w3.org/2001/XMLSchema" xmlns:xs="http://www.w3.org/2001/XMLSchema" xmlns:p="http://schemas.microsoft.com/office/2006/metadata/properties" xmlns:ns3="61d38e5a-6940-47dc-baad-ee666e2e5723" xmlns:ns4="b545990c-48ec-45b0-ad33-73ac2e3ce4b6" targetNamespace="http://schemas.microsoft.com/office/2006/metadata/properties" ma:root="true" ma:fieldsID="2982b35a5198d874564b9b79c20c56d8" ns3:_="" ns4:_="">
    <xsd:import namespace="61d38e5a-6940-47dc-baad-ee666e2e5723"/>
    <xsd:import namespace="b545990c-48ec-45b0-ad33-73ac2e3ce4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38e5a-6940-47dc-baad-ee666e2e57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990c-48ec-45b0-ad33-73ac2e3ce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45990c-48ec-45b0-ad33-73ac2e3ce4b6" xsi:nil="true"/>
  </documentManagement>
</p:properties>
</file>

<file path=customXml/itemProps1.xml><?xml version="1.0" encoding="utf-8"?>
<ds:datastoreItem xmlns:ds="http://schemas.openxmlformats.org/officeDocument/2006/customXml" ds:itemID="{36B9D308-ACAB-492E-B0D0-682FDFB03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38e5a-6940-47dc-baad-ee666e2e5723"/>
    <ds:schemaRef ds:uri="b545990c-48ec-45b0-ad33-73ac2e3ce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BC76A-1182-4A87-B759-8519A0C01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95D12-FF9B-4381-BDCE-352242D9D14E}">
  <ds:schemaRefs>
    <ds:schemaRef ds:uri="http://purl.org/dc/dcmitype/"/>
    <ds:schemaRef ds:uri="http://schemas.microsoft.com/office/2006/documentManagement/types"/>
    <ds:schemaRef ds:uri="http://purl.org/dc/terms/"/>
    <ds:schemaRef ds:uri="b545990c-48ec-45b0-ad33-73ac2e3ce4b6"/>
    <ds:schemaRef ds:uri="61d38e5a-6940-47dc-baad-ee666e2e572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1811</TotalTime>
  <Words>630</Words>
  <Application>Microsoft Office PowerPoint</Application>
  <PresentationFormat>On-screen Show (4:3)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Franklin Gothic Demi</vt:lpstr>
      <vt:lpstr>Times New Roman</vt:lpstr>
      <vt:lpstr>IITR_PPT_Template</vt:lpstr>
      <vt:lpstr>Online Learning for Noisy Polynomial</vt:lpstr>
      <vt:lpstr>What is Bandit Algorithm?</vt:lpstr>
      <vt:lpstr>Contextual Bandits ?</vt:lpstr>
      <vt:lpstr>Contextual Bandit for Personalized News Recommendation</vt:lpstr>
      <vt:lpstr>UCB Algorithm</vt:lpstr>
      <vt:lpstr>UCB Algorithm</vt:lpstr>
      <vt:lpstr>UCB Algorithm</vt:lpstr>
      <vt:lpstr>UCB Algorithm</vt:lpstr>
      <vt:lpstr>UCB Algorithm</vt:lpstr>
      <vt:lpstr>UCB Algorithm</vt:lpstr>
      <vt:lpstr>UCB Algorithm</vt:lpstr>
      <vt:lpstr>UCB Algorithm</vt:lpstr>
      <vt:lpstr>UCB Algorithm</vt:lpstr>
      <vt:lpstr>UCB Algorithm</vt:lpstr>
      <vt:lpstr>Neural Contextual Bandits</vt:lpstr>
      <vt:lpstr>Polynomial Learning Using Neural Bandit Algorithm</vt:lpstr>
      <vt:lpstr>Online Learning Model</vt:lpstr>
      <vt:lpstr>ILS and CILS Algorithm</vt:lpstr>
      <vt:lpstr>Barycentric Spanner</vt:lpstr>
      <vt:lpstr>Results</vt:lpstr>
      <vt:lpstr>Continue…</vt:lpstr>
      <vt:lpstr>Continue…</vt:lpstr>
      <vt:lpstr>Continue…</vt:lpstr>
      <vt:lpstr>Continue…</vt:lpstr>
      <vt:lpstr>Continue…</vt:lpstr>
      <vt:lpstr>Continue…</vt:lpstr>
      <vt:lpstr>Continue…</vt:lpstr>
      <vt:lpstr>Future Work</vt:lpstr>
      <vt:lpstr>Refrences</vt:lpstr>
      <vt:lpstr>Thanks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DEEPANSHU CHAUHAN</cp:lastModifiedBy>
  <cp:revision>75</cp:revision>
  <dcterms:created xsi:type="dcterms:W3CDTF">2015-07-18T13:17:54Z</dcterms:created>
  <dcterms:modified xsi:type="dcterms:W3CDTF">2023-06-02T08:18:50Z</dcterms:modified>
  <cp:version>v1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0x0101006E9A9F6CEA3DCE4890C5824349EE581B</vt:lpwstr>
  </property>
</Properties>
</file>